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comments/comment2.xml" ContentType="application/vnd.openxmlformats-officedocument.presentationml.comments+xml"/>
  <Override PartName="/ppt/notesSlides/notesSlide3.xml" ContentType="application/vnd.openxmlformats-officedocument.presentationml.notesSlide+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5" r:id="rId4"/>
  </p:sldMasterIdLst>
  <p:notesMasterIdLst>
    <p:notesMasterId r:id="rId20"/>
  </p:notesMasterIdLst>
  <p:sldIdLst>
    <p:sldId id="256" r:id="rId5"/>
    <p:sldId id="371" r:id="rId6"/>
    <p:sldId id="257" r:id="rId7"/>
    <p:sldId id="261" r:id="rId8"/>
    <p:sldId id="260" r:id="rId9"/>
    <p:sldId id="361" r:id="rId10"/>
    <p:sldId id="262" r:id="rId11"/>
    <p:sldId id="263" r:id="rId12"/>
    <p:sldId id="364" r:id="rId13"/>
    <p:sldId id="365" r:id="rId14"/>
    <p:sldId id="352" r:id="rId15"/>
    <p:sldId id="264" r:id="rId16"/>
    <p:sldId id="353" r:id="rId17"/>
    <p:sldId id="360" r:id="rId18"/>
    <p:sldId id="362" r:id="rId19"/>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ord-Carleton, Penny F." initials="FCPF" lastIdx="11" clrIdx="0">
    <p:extLst>
      <p:ext uri="{19B8F6BF-5375-455C-9EA6-DF929625EA0E}">
        <p15:presenceInfo xmlns:p15="http://schemas.microsoft.com/office/powerpoint/2012/main" userId="S::ford-carleton.penny@mgh.harvard.edu::8b9f3b0e-54e7-45a4-8f96-84596e60180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959" autoAdjust="0"/>
    <p:restoredTop sz="82585" autoAdjust="0"/>
  </p:normalViewPr>
  <p:slideViewPr>
    <p:cSldViewPr snapToGrid="0">
      <p:cViewPr varScale="1">
        <p:scale>
          <a:sx n="105" d="100"/>
          <a:sy n="105" d="100"/>
        </p:scale>
        <p:origin x="656" y="17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190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2-09-05T11:31:07.284" idx="1">
    <p:pos x="10" y="10"/>
    <p:text>Beautiful opening slide ... clean clear</p:text>
    <p:extLst>
      <p:ext uri="{C676402C-5697-4E1C-873F-D02D1690AC5C}">
        <p15:threadingInfo xmlns:p15="http://schemas.microsoft.com/office/powerpoint/2012/main" timeZoneBias="24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2-09-05T11:46:09.504" idx="6">
    <p:pos x="10" y="10"/>
    <p:text>Typo... "studies" and remove extra space before "12-month periods"</p:text>
    <p:extLst>
      <p:ext uri="{C676402C-5697-4E1C-873F-D02D1690AC5C}">
        <p15:threadingInfo xmlns:p15="http://schemas.microsoft.com/office/powerpoint/2012/main" timeZoneBias="24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2-09-05T11:53:11.928" idx="11">
    <p:pos x="10" y="10"/>
    <p:text>Not sure of the contact email for CINTA but know Tracy is setting that up.</p:text>
    <p:extLst>
      <p:ext uri="{C676402C-5697-4E1C-873F-D02D1690AC5C}">
        <p15:threadingInfo xmlns:p15="http://schemas.microsoft.com/office/powerpoint/2012/main" timeZoneBias="240"/>
      </p:ext>
    </p:extLst>
  </p:cm>
</p:cmLst>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130ADBE-E38F-4DF4-836D-D21E9FDD1ECD}" type="doc">
      <dgm:prSet loTypeId="urn:microsoft.com/office/officeart/2008/layout/LinedList" loCatId="list" qsTypeId="urn:microsoft.com/office/officeart/2005/8/quickstyle/simple1" qsCatId="simple" csTypeId="urn:microsoft.com/office/officeart/2005/8/colors/colorful2" csCatId="colorful"/>
      <dgm:spPr/>
      <dgm:t>
        <a:bodyPr/>
        <a:lstStyle/>
        <a:p>
          <a:endParaRPr lang="en-US"/>
        </a:p>
      </dgm:t>
    </dgm:pt>
    <dgm:pt modelId="{913FDE28-108A-42B0-B14B-C258BEFA54E1}">
      <dgm:prSet custT="1"/>
      <dgm:spPr/>
      <dgm:t>
        <a:bodyPr/>
        <a:lstStyle/>
        <a:p>
          <a:r>
            <a:rPr lang="en-US" sz="2400" dirty="0"/>
            <a:t>Principal Investigators (PIs) from both academic institutions, industry and non-profit organizations are invited to apply. </a:t>
          </a:r>
        </a:p>
      </dgm:t>
    </dgm:pt>
    <dgm:pt modelId="{605258E9-FEC7-4859-B6DC-A058C673E1F4}" type="parTrans" cxnId="{A73E151A-9821-457A-AF31-00AE01DD63D9}">
      <dgm:prSet/>
      <dgm:spPr/>
      <dgm:t>
        <a:bodyPr/>
        <a:lstStyle/>
        <a:p>
          <a:endParaRPr lang="en-US" sz="1400"/>
        </a:p>
      </dgm:t>
    </dgm:pt>
    <dgm:pt modelId="{82E013D2-1B48-4ECF-9F44-E25767BFEEA8}" type="sibTrans" cxnId="{A73E151A-9821-457A-AF31-00AE01DD63D9}">
      <dgm:prSet/>
      <dgm:spPr/>
      <dgm:t>
        <a:bodyPr/>
        <a:lstStyle/>
        <a:p>
          <a:endParaRPr lang="en-US" sz="1400"/>
        </a:p>
      </dgm:t>
    </dgm:pt>
    <dgm:pt modelId="{64434A82-6CBF-4413-9146-8A862A5D2E40}">
      <dgm:prSet custT="1"/>
      <dgm:spPr/>
      <dgm:t>
        <a:bodyPr/>
        <a:lstStyle/>
        <a:p>
          <a:r>
            <a:rPr lang="en-US" sz="2400"/>
            <a:t>To be eligible, academic PIs must hold a faculty appointment at an institution of higher education or medical center. </a:t>
          </a:r>
        </a:p>
      </dgm:t>
    </dgm:pt>
    <dgm:pt modelId="{C615CA52-EA63-4C2C-AC8B-8C84725A550B}" type="parTrans" cxnId="{CB466F19-A357-4F21-848D-2CD08E93D3EB}">
      <dgm:prSet/>
      <dgm:spPr/>
      <dgm:t>
        <a:bodyPr/>
        <a:lstStyle/>
        <a:p>
          <a:endParaRPr lang="en-US" sz="1400"/>
        </a:p>
      </dgm:t>
    </dgm:pt>
    <dgm:pt modelId="{6C7FCECB-E27F-457E-9B63-013054778BC9}" type="sibTrans" cxnId="{CB466F19-A357-4F21-848D-2CD08E93D3EB}">
      <dgm:prSet/>
      <dgm:spPr/>
      <dgm:t>
        <a:bodyPr/>
        <a:lstStyle/>
        <a:p>
          <a:endParaRPr lang="en-US" sz="1400"/>
        </a:p>
      </dgm:t>
    </dgm:pt>
    <dgm:pt modelId="{F28486E8-2406-45B7-B02B-1C2BA2F34BC7}">
      <dgm:prSet custT="1"/>
      <dgm:spPr/>
      <dgm:t>
        <a:bodyPr/>
        <a:lstStyle/>
        <a:p>
          <a:r>
            <a:rPr lang="en-US" sz="2400" dirty="0"/>
            <a:t>PIs from industry or non-academic non-profits are not required to hold a faculty appointment.</a:t>
          </a:r>
        </a:p>
      </dgm:t>
    </dgm:pt>
    <dgm:pt modelId="{64EF8694-1A49-4D96-8BA6-6C483EDA75C5}" type="parTrans" cxnId="{AA8D534D-DDD5-4721-BD07-C3A558D57579}">
      <dgm:prSet/>
      <dgm:spPr/>
      <dgm:t>
        <a:bodyPr/>
        <a:lstStyle/>
        <a:p>
          <a:endParaRPr lang="en-US" sz="1400"/>
        </a:p>
      </dgm:t>
    </dgm:pt>
    <dgm:pt modelId="{F8534D1C-0BC7-40ED-A7F5-B972A763B552}" type="sibTrans" cxnId="{AA8D534D-DDD5-4721-BD07-C3A558D57579}">
      <dgm:prSet/>
      <dgm:spPr/>
      <dgm:t>
        <a:bodyPr/>
        <a:lstStyle/>
        <a:p>
          <a:endParaRPr lang="en-US" sz="1400"/>
        </a:p>
      </dgm:t>
    </dgm:pt>
    <dgm:pt modelId="{6B8CF6D2-1402-F34A-9E37-515E359C9734}" type="pres">
      <dgm:prSet presAssocID="{6130ADBE-E38F-4DF4-836D-D21E9FDD1ECD}" presName="vert0" presStyleCnt="0">
        <dgm:presLayoutVars>
          <dgm:dir/>
          <dgm:animOne val="branch"/>
          <dgm:animLvl val="lvl"/>
        </dgm:presLayoutVars>
      </dgm:prSet>
      <dgm:spPr/>
    </dgm:pt>
    <dgm:pt modelId="{0243C9EE-35C7-4D4E-890D-ABAE3327EB48}" type="pres">
      <dgm:prSet presAssocID="{913FDE28-108A-42B0-B14B-C258BEFA54E1}" presName="thickLine" presStyleLbl="alignNode1" presStyleIdx="0" presStyleCnt="3"/>
      <dgm:spPr/>
    </dgm:pt>
    <dgm:pt modelId="{B7B47B81-A248-B94B-BA58-25B4A91651F2}" type="pres">
      <dgm:prSet presAssocID="{913FDE28-108A-42B0-B14B-C258BEFA54E1}" presName="horz1" presStyleCnt="0"/>
      <dgm:spPr/>
    </dgm:pt>
    <dgm:pt modelId="{69AF5E0E-B869-9C41-86C2-D7DB7992A3B9}" type="pres">
      <dgm:prSet presAssocID="{913FDE28-108A-42B0-B14B-C258BEFA54E1}" presName="tx1" presStyleLbl="revTx" presStyleIdx="0" presStyleCnt="3"/>
      <dgm:spPr/>
    </dgm:pt>
    <dgm:pt modelId="{F4953D7A-39BA-5F44-AAA8-0C76D8F4AB22}" type="pres">
      <dgm:prSet presAssocID="{913FDE28-108A-42B0-B14B-C258BEFA54E1}" presName="vert1" presStyleCnt="0"/>
      <dgm:spPr/>
    </dgm:pt>
    <dgm:pt modelId="{40EDE8A2-21F3-2B48-AD96-7F92CCD50989}" type="pres">
      <dgm:prSet presAssocID="{64434A82-6CBF-4413-9146-8A862A5D2E40}" presName="thickLine" presStyleLbl="alignNode1" presStyleIdx="1" presStyleCnt="3"/>
      <dgm:spPr/>
    </dgm:pt>
    <dgm:pt modelId="{04A9F146-65EB-5144-87E3-5DB6B2CDB579}" type="pres">
      <dgm:prSet presAssocID="{64434A82-6CBF-4413-9146-8A862A5D2E40}" presName="horz1" presStyleCnt="0"/>
      <dgm:spPr/>
    </dgm:pt>
    <dgm:pt modelId="{BF08CF79-8813-224A-80DA-F56976C3977B}" type="pres">
      <dgm:prSet presAssocID="{64434A82-6CBF-4413-9146-8A862A5D2E40}" presName="tx1" presStyleLbl="revTx" presStyleIdx="1" presStyleCnt="3"/>
      <dgm:spPr/>
    </dgm:pt>
    <dgm:pt modelId="{396D816E-0E6D-2A4E-9390-9BB6F6474B60}" type="pres">
      <dgm:prSet presAssocID="{64434A82-6CBF-4413-9146-8A862A5D2E40}" presName="vert1" presStyleCnt="0"/>
      <dgm:spPr/>
    </dgm:pt>
    <dgm:pt modelId="{0619FD32-D6A5-E340-B990-A6111DA17B05}" type="pres">
      <dgm:prSet presAssocID="{F28486E8-2406-45B7-B02B-1C2BA2F34BC7}" presName="thickLine" presStyleLbl="alignNode1" presStyleIdx="2" presStyleCnt="3"/>
      <dgm:spPr/>
    </dgm:pt>
    <dgm:pt modelId="{BF69E9D8-54F3-894A-887C-6E6AF4F51D93}" type="pres">
      <dgm:prSet presAssocID="{F28486E8-2406-45B7-B02B-1C2BA2F34BC7}" presName="horz1" presStyleCnt="0"/>
      <dgm:spPr/>
    </dgm:pt>
    <dgm:pt modelId="{76EFEC59-A660-8A4F-BB78-2A9DAA97A8E0}" type="pres">
      <dgm:prSet presAssocID="{F28486E8-2406-45B7-B02B-1C2BA2F34BC7}" presName="tx1" presStyleLbl="revTx" presStyleIdx="2" presStyleCnt="3"/>
      <dgm:spPr/>
    </dgm:pt>
    <dgm:pt modelId="{4C5A93B0-3330-5143-90CC-6469BCDB13F2}" type="pres">
      <dgm:prSet presAssocID="{F28486E8-2406-45B7-B02B-1C2BA2F34BC7}" presName="vert1" presStyleCnt="0"/>
      <dgm:spPr/>
    </dgm:pt>
  </dgm:ptLst>
  <dgm:cxnLst>
    <dgm:cxn modelId="{CB466F19-A357-4F21-848D-2CD08E93D3EB}" srcId="{6130ADBE-E38F-4DF4-836D-D21E9FDD1ECD}" destId="{64434A82-6CBF-4413-9146-8A862A5D2E40}" srcOrd="1" destOrd="0" parTransId="{C615CA52-EA63-4C2C-AC8B-8C84725A550B}" sibTransId="{6C7FCECB-E27F-457E-9B63-013054778BC9}"/>
    <dgm:cxn modelId="{A73E151A-9821-457A-AF31-00AE01DD63D9}" srcId="{6130ADBE-E38F-4DF4-836D-D21E9FDD1ECD}" destId="{913FDE28-108A-42B0-B14B-C258BEFA54E1}" srcOrd="0" destOrd="0" parTransId="{605258E9-FEC7-4859-B6DC-A058C673E1F4}" sibTransId="{82E013D2-1B48-4ECF-9F44-E25767BFEEA8}"/>
    <dgm:cxn modelId="{AA8D534D-DDD5-4721-BD07-C3A558D57579}" srcId="{6130ADBE-E38F-4DF4-836D-D21E9FDD1ECD}" destId="{F28486E8-2406-45B7-B02B-1C2BA2F34BC7}" srcOrd="2" destOrd="0" parTransId="{64EF8694-1A49-4D96-8BA6-6C483EDA75C5}" sibTransId="{F8534D1C-0BC7-40ED-A7F5-B972A763B552}"/>
    <dgm:cxn modelId="{82D19A5B-57CF-B841-823D-D61135A0241E}" type="presOf" srcId="{6130ADBE-E38F-4DF4-836D-D21E9FDD1ECD}" destId="{6B8CF6D2-1402-F34A-9E37-515E359C9734}" srcOrd="0" destOrd="0" presId="urn:microsoft.com/office/officeart/2008/layout/LinedList"/>
    <dgm:cxn modelId="{A526D57E-4C0D-9342-9C4B-120BA745A4BB}" type="presOf" srcId="{64434A82-6CBF-4413-9146-8A862A5D2E40}" destId="{BF08CF79-8813-224A-80DA-F56976C3977B}" srcOrd="0" destOrd="0" presId="urn:microsoft.com/office/officeart/2008/layout/LinedList"/>
    <dgm:cxn modelId="{2B83E390-95B0-5F44-B3E0-728C4C97BB58}" type="presOf" srcId="{F28486E8-2406-45B7-B02B-1C2BA2F34BC7}" destId="{76EFEC59-A660-8A4F-BB78-2A9DAA97A8E0}" srcOrd="0" destOrd="0" presId="urn:microsoft.com/office/officeart/2008/layout/LinedList"/>
    <dgm:cxn modelId="{9B87C49E-935C-5C47-ADBB-BDDD2AACEFA5}" type="presOf" srcId="{913FDE28-108A-42B0-B14B-C258BEFA54E1}" destId="{69AF5E0E-B869-9C41-86C2-D7DB7992A3B9}" srcOrd="0" destOrd="0" presId="urn:microsoft.com/office/officeart/2008/layout/LinedList"/>
    <dgm:cxn modelId="{F71A2CD1-E832-FF45-AA7C-69F9F3723DA0}" type="presParOf" srcId="{6B8CF6D2-1402-F34A-9E37-515E359C9734}" destId="{0243C9EE-35C7-4D4E-890D-ABAE3327EB48}" srcOrd="0" destOrd="0" presId="urn:microsoft.com/office/officeart/2008/layout/LinedList"/>
    <dgm:cxn modelId="{D4A043C6-7FA8-E242-A76F-53D320A3018F}" type="presParOf" srcId="{6B8CF6D2-1402-F34A-9E37-515E359C9734}" destId="{B7B47B81-A248-B94B-BA58-25B4A91651F2}" srcOrd="1" destOrd="0" presId="urn:microsoft.com/office/officeart/2008/layout/LinedList"/>
    <dgm:cxn modelId="{822E3D99-0BE1-EA4B-89F5-942ADB51CC94}" type="presParOf" srcId="{B7B47B81-A248-B94B-BA58-25B4A91651F2}" destId="{69AF5E0E-B869-9C41-86C2-D7DB7992A3B9}" srcOrd="0" destOrd="0" presId="urn:microsoft.com/office/officeart/2008/layout/LinedList"/>
    <dgm:cxn modelId="{96F218E9-366F-E348-BD61-950B0D9F9E5B}" type="presParOf" srcId="{B7B47B81-A248-B94B-BA58-25B4A91651F2}" destId="{F4953D7A-39BA-5F44-AAA8-0C76D8F4AB22}" srcOrd="1" destOrd="0" presId="urn:microsoft.com/office/officeart/2008/layout/LinedList"/>
    <dgm:cxn modelId="{D18D4BCC-6EB8-1240-B9B0-E3F2663B056F}" type="presParOf" srcId="{6B8CF6D2-1402-F34A-9E37-515E359C9734}" destId="{40EDE8A2-21F3-2B48-AD96-7F92CCD50989}" srcOrd="2" destOrd="0" presId="urn:microsoft.com/office/officeart/2008/layout/LinedList"/>
    <dgm:cxn modelId="{6323FD55-FA43-A846-B244-A81E5B95918F}" type="presParOf" srcId="{6B8CF6D2-1402-F34A-9E37-515E359C9734}" destId="{04A9F146-65EB-5144-87E3-5DB6B2CDB579}" srcOrd="3" destOrd="0" presId="urn:microsoft.com/office/officeart/2008/layout/LinedList"/>
    <dgm:cxn modelId="{DFA625F0-DB47-5B40-ABFD-D153B3057768}" type="presParOf" srcId="{04A9F146-65EB-5144-87E3-5DB6B2CDB579}" destId="{BF08CF79-8813-224A-80DA-F56976C3977B}" srcOrd="0" destOrd="0" presId="urn:microsoft.com/office/officeart/2008/layout/LinedList"/>
    <dgm:cxn modelId="{77CD2227-8C84-C44A-9349-A2AA44E6C866}" type="presParOf" srcId="{04A9F146-65EB-5144-87E3-5DB6B2CDB579}" destId="{396D816E-0E6D-2A4E-9390-9BB6F6474B60}" srcOrd="1" destOrd="0" presId="urn:microsoft.com/office/officeart/2008/layout/LinedList"/>
    <dgm:cxn modelId="{E5F0D82C-36A5-0E4A-A5DA-AB780AA5BC4B}" type="presParOf" srcId="{6B8CF6D2-1402-F34A-9E37-515E359C9734}" destId="{0619FD32-D6A5-E340-B990-A6111DA17B05}" srcOrd="4" destOrd="0" presId="urn:microsoft.com/office/officeart/2008/layout/LinedList"/>
    <dgm:cxn modelId="{FABFC5B4-CF4D-7941-9A73-16A668AF29ED}" type="presParOf" srcId="{6B8CF6D2-1402-F34A-9E37-515E359C9734}" destId="{BF69E9D8-54F3-894A-887C-6E6AF4F51D93}" srcOrd="5" destOrd="0" presId="urn:microsoft.com/office/officeart/2008/layout/LinedList"/>
    <dgm:cxn modelId="{F0EF30C9-DBFA-3242-B16E-D74C7A8C8C7C}" type="presParOf" srcId="{BF69E9D8-54F3-894A-887C-6E6AF4F51D93}" destId="{76EFEC59-A660-8A4F-BB78-2A9DAA97A8E0}" srcOrd="0" destOrd="0" presId="urn:microsoft.com/office/officeart/2008/layout/LinedList"/>
    <dgm:cxn modelId="{280FB572-44F7-8044-BE81-480E8FE6AFBC}" type="presParOf" srcId="{BF69E9D8-54F3-894A-887C-6E6AF4F51D93}" destId="{4C5A93B0-3330-5143-90CC-6469BCDB13F2}"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ECBB7E9-32D7-4F69-A069-F760772DEB1F}"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US"/>
        </a:p>
      </dgm:t>
    </dgm:pt>
    <dgm:pt modelId="{01AEF723-210C-46C4-9A98-BDDBFAA74D1F}">
      <dgm:prSet/>
      <dgm:spPr/>
      <dgm:t>
        <a:bodyPr/>
        <a:lstStyle/>
        <a:p>
          <a:r>
            <a:rPr lang="en-US"/>
            <a:t>Applicants must first submit </a:t>
          </a:r>
          <a:r>
            <a:rPr lang="en-US" b="1"/>
            <a:t>pre-proposals</a:t>
          </a:r>
          <a:r>
            <a:rPr lang="en-US"/>
            <a:t>, which will undergo review by CINTA, NTH, and NIH program scientific staff. Pre-proposals are submitted through a simple online application form equivalent to about 4 pages (CoLab).</a:t>
          </a:r>
        </a:p>
      </dgm:t>
    </dgm:pt>
    <dgm:pt modelId="{374F57D2-8498-4ED9-A365-94CB46FE2463}" type="parTrans" cxnId="{59CD3268-7522-4FB5-9CEA-69E0DCDEF039}">
      <dgm:prSet/>
      <dgm:spPr/>
      <dgm:t>
        <a:bodyPr/>
        <a:lstStyle/>
        <a:p>
          <a:endParaRPr lang="en-US"/>
        </a:p>
      </dgm:t>
    </dgm:pt>
    <dgm:pt modelId="{D4CB9B74-DC47-4BB6-B52C-1B504A9EEF70}" type="sibTrans" cxnId="{59CD3268-7522-4FB5-9CEA-69E0DCDEF039}">
      <dgm:prSet/>
      <dgm:spPr/>
      <dgm:t>
        <a:bodyPr/>
        <a:lstStyle/>
        <a:p>
          <a:endParaRPr lang="en-US"/>
        </a:p>
      </dgm:t>
    </dgm:pt>
    <dgm:pt modelId="{8FB03116-125B-496B-8A53-88C1AA3D2121}">
      <dgm:prSet/>
      <dgm:spPr/>
      <dgm:t>
        <a:bodyPr/>
        <a:lstStyle/>
        <a:p>
          <a:r>
            <a:rPr lang="en-US"/>
            <a:t>A subset of the applicants who submit pre-proposals will be selected to submit </a:t>
          </a:r>
          <a:r>
            <a:rPr lang="en-US" b="1"/>
            <a:t>full proposals </a:t>
          </a:r>
          <a:r>
            <a:rPr lang="en-US"/>
            <a:t>which are submitted through the same online application system. The online full proposal form is equivalent to approximately 10 pages. </a:t>
          </a:r>
        </a:p>
      </dgm:t>
    </dgm:pt>
    <dgm:pt modelId="{712F53F0-AE52-4A1E-BAA1-958DD0CE5BB7}" type="parTrans" cxnId="{266F3A65-E355-41DF-BF64-A2399FEB2B32}">
      <dgm:prSet/>
      <dgm:spPr/>
      <dgm:t>
        <a:bodyPr/>
        <a:lstStyle/>
        <a:p>
          <a:endParaRPr lang="en-US"/>
        </a:p>
      </dgm:t>
    </dgm:pt>
    <dgm:pt modelId="{F5FDBB0A-CC76-491B-9496-93F708EC6D6D}" type="sibTrans" cxnId="{266F3A65-E355-41DF-BF64-A2399FEB2B32}">
      <dgm:prSet/>
      <dgm:spPr/>
      <dgm:t>
        <a:bodyPr/>
        <a:lstStyle/>
        <a:p>
          <a:endParaRPr lang="en-US"/>
        </a:p>
      </dgm:t>
    </dgm:pt>
    <dgm:pt modelId="{2014DCDB-909B-448A-9FD2-A1E37646DF73}">
      <dgm:prSet/>
      <dgm:spPr/>
      <dgm:t>
        <a:bodyPr/>
        <a:lstStyle/>
        <a:p>
          <a:r>
            <a:rPr lang="en-US" dirty="0"/>
            <a:t>A subset of the applicants who submit full proposals will be selected to participate in a </a:t>
          </a:r>
          <a:r>
            <a:rPr lang="en-US" b="1" dirty="0"/>
            <a:t>“deep dive” </a:t>
          </a:r>
          <a:r>
            <a:rPr lang="en-US" dirty="0"/>
            <a:t>evaluation, which is the final stage of review prior to funding decisions. </a:t>
          </a:r>
        </a:p>
      </dgm:t>
    </dgm:pt>
    <dgm:pt modelId="{26D3EAB2-BB1A-45E9-81BB-37E6B2E767BE}" type="parTrans" cxnId="{9E6AC07D-92ED-4E1D-BA44-E2883F6A717C}">
      <dgm:prSet/>
      <dgm:spPr/>
      <dgm:t>
        <a:bodyPr/>
        <a:lstStyle/>
        <a:p>
          <a:endParaRPr lang="en-US"/>
        </a:p>
      </dgm:t>
    </dgm:pt>
    <dgm:pt modelId="{55C47BA2-EA50-4EB0-B4A3-77B141033BB4}" type="sibTrans" cxnId="{9E6AC07D-92ED-4E1D-BA44-E2883F6A717C}">
      <dgm:prSet/>
      <dgm:spPr/>
      <dgm:t>
        <a:bodyPr/>
        <a:lstStyle/>
        <a:p>
          <a:endParaRPr lang="en-US"/>
        </a:p>
      </dgm:t>
    </dgm:pt>
    <dgm:pt modelId="{2AAC8FEA-B42B-0C4E-860A-1B5C49958CE3}" type="pres">
      <dgm:prSet presAssocID="{9ECBB7E9-32D7-4F69-A069-F760772DEB1F}" presName="outerComposite" presStyleCnt="0">
        <dgm:presLayoutVars>
          <dgm:chMax val="5"/>
          <dgm:dir/>
          <dgm:resizeHandles val="exact"/>
        </dgm:presLayoutVars>
      </dgm:prSet>
      <dgm:spPr/>
    </dgm:pt>
    <dgm:pt modelId="{F1878088-6F4E-CE40-9EA1-07CC020765E3}" type="pres">
      <dgm:prSet presAssocID="{9ECBB7E9-32D7-4F69-A069-F760772DEB1F}" presName="dummyMaxCanvas" presStyleCnt="0">
        <dgm:presLayoutVars/>
      </dgm:prSet>
      <dgm:spPr/>
    </dgm:pt>
    <dgm:pt modelId="{5F1B8C0F-403E-FE46-98D4-ABB4F37E708E}" type="pres">
      <dgm:prSet presAssocID="{9ECBB7E9-32D7-4F69-A069-F760772DEB1F}" presName="ThreeNodes_1" presStyleLbl="node1" presStyleIdx="0" presStyleCnt="3">
        <dgm:presLayoutVars>
          <dgm:bulletEnabled val="1"/>
        </dgm:presLayoutVars>
      </dgm:prSet>
      <dgm:spPr/>
    </dgm:pt>
    <dgm:pt modelId="{8C82DEA9-BD6A-9142-8EE6-FC16E86B96DF}" type="pres">
      <dgm:prSet presAssocID="{9ECBB7E9-32D7-4F69-A069-F760772DEB1F}" presName="ThreeNodes_2" presStyleLbl="node1" presStyleIdx="1" presStyleCnt="3">
        <dgm:presLayoutVars>
          <dgm:bulletEnabled val="1"/>
        </dgm:presLayoutVars>
      </dgm:prSet>
      <dgm:spPr/>
    </dgm:pt>
    <dgm:pt modelId="{DF930285-9D5B-5C40-BE57-886211B3BB96}" type="pres">
      <dgm:prSet presAssocID="{9ECBB7E9-32D7-4F69-A069-F760772DEB1F}" presName="ThreeNodes_3" presStyleLbl="node1" presStyleIdx="2" presStyleCnt="3">
        <dgm:presLayoutVars>
          <dgm:bulletEnabled val="1"/>
        </dgm:presLayoutVars>
      </dgm:prSet>
      <dgm:spPr/>
    </dgm:pt>
    <dgm:pt modelId="{A558BA09-23EA-864E-B177-F96E046A41E9}" type="pres">
      <dgm:prSet presAssocID="{9ECBB7E9-32D7-4F69-A069-F760772DEB1F}" presName="ThreeConn_1-2" presStyleLbl="fgAccFollowNode1" presStyleIdx="0" presStyleCnt="2">
        <dgm:presLayoutVars>
          <dgm:bulletEnabled val="1"/>
        </dgm:presLayoutVars>
      </dgm:prSet>
      <dgm:spPr/>
    </dgm:pt>
    <dgm:pt modelId="{692C8082-9B7F-D24E-BA21-7B10124658B0}" type="pres">
      <dgm:prSet presAssocID="{9ECBB7E9-32D7-4F69-A069-F760772DEB1F}" presName="ThreeConn_2-3" presStyleLbl="fgAccFollowNode1" presStyleIdx="1" presStyleCnt="2">
        <dgm:presLayoutVars>
          <dgm:bulletEnabled val="1"/>
        </dgm:presLayoutVars>
      </dgm:prSet>
      <dgm:spPr/>
    </dgm:pt>
    <dgm:pt modelId="{4D908CAD-C352-CB41-B700-98C1CB1B16F9}" type="pres">
      <dgm:prSet presAssocID="{9ECBB7E9-32D7-4F69-A069-F760772DEB1F}" presName="ThreeNodes_1_text" presStyleLbl="node1" presStyleIdx="2" presStyleCnt="3">
        <dgm:presLayoutVars>
          <dgm:bulletEnabled val="1"/>
        </dgm:presLayoutVars>
      </dgm:prSet>
      <dgm:spPr/>
    </dgm:pt>
    <dgm:pt modelId="{B2BAB86D-7A1E-8F4F-A062-730D0A124A97}" type="pres">
      <dgm:prSet presAssocID="{9ECBB7E9-32D7-4F69-A069-F760772DEB1F}" presName="ThreeNodes_2_text" presStyleLbl="node1" presStyleIdx="2" presStyleCnt="3">
        <dgm:presLayoutVars>
          <dgm:bulletEnabled val="1"/>
        </dgm:presLayoutVars>
      </dgm:prSet>
      <dgm:spPr/>
    </dgm:pt>
    <dgm:pt modelId="{B1DE6B31-8A84-B64D-92FA-4C9D995BEE44}" type="pres">
      <dgm:prSet presAssocID="{9ECBB7E9-32D7-4F69-A069-F760772DEB1F}" presName="ThreeNodes_3_text" presStyleLbl="node1" presStyleIdx="2" presStyleCnt="3">
        <dgm:presLayoutVars>
          <dgm:bulletEnabled val="1"/>
        </dgm:presLayoutVars>
      </dgm:prSet>
      <dgm:spPr/>
    </dgm:pt>
  </dgm:ptLst>
  <dgm:cxnLst>
    <dgm:cxn modelId="{2A5FD110-0DBC-9846-A1AE-DB0E233C280D}" type="presOf" srcId="{9ECBB7E9-32D7-4F69-A069-F760772DEB1F}" destId="{2AAC8FEA-B42B-0C4E-860A-1B5C49958CE3}" srcOrd="0" destOrd="0" presId="urn:microsoft.com/office/officeart/2005/8/layout/vProcess5"/>
    <dgm:cxn modelId="{A5A52E33-2582-964F-A5D9-FBB82200D33A}" type="presOf" srcId="{F5FDBB0A-CC76-491B-9496-93F708EC6D6D}" destId="{692C8082-9B7F-D24E-BA21-7B10124658B0}" srcOrd="0" destOrd="0" presId="urn:microsoft.com/office/officeart/2005/8/layout/vProcess5"/>
    <dgm:cxn modelId="{D265F637-62E5-AC4D-A097-B06358FDBF28}" type="presOf" srcId="{2014DCDB-909B-448A-9FD2-A1E37646DF73}" destId="{B1DE6B31-8A84-B64D-92FA-4C9D995BEE44}" srcOrd="1" destOrd="0" presId="urn:microsoft.com/office/officeart/2005/8/layout/vProcess5"/>
    <dgm:cxn modelId="{4746D85F-3D4F-B042-8FD6-8A0A39D8C5A7}" type="presOf" srcId="{D4CB9B74-DC47-4BB6-B52C-1B504A9EEF70}" destId="{A558BA09-23EA-864E-B177-F96E046A41E9}" srcOrd="0" destOrd="0" presId="urn:microsoft.com/office/officeart/2005/8/layout/vProcess5"/>
    <dgm:cxn modelId="{266F3A65-E355-41DF-BF64-A2399FEB2B32}" srcId="{9ECBB7E9-32D7-4F69-A069-F760772DEB1F}" destId="{8FB03116-125B-496B-8A53-88C1AA3D2121}" srcOrd="1" destOrd="0" parTransId="{712F53F0-AE52-4A1E-BAA1-958DD0CE5BB7}" sibTransId="{F5FDBB0A-CC76-491B-9496-93F708EC6D6D}"/>
    <dgm:cxn modelId="{59CD3268-7522-4FB5-9CEA-69E0DCDEF039}" srcId="{9ECBB7E9-32D7-4F69-A069-F760772DEB1F}" destId="{01AEF723-210C-46C4-9A98-BDDBFAA74D1F}" srcOrd="0" destOrd="0" parTransId="{374F57D2-8498-4ED9-A365-94CB46FE2463}" sibTransId="{D4CB9B74-DC47-4BB6-B52C-1B504A9EEF70}"/>
    <dgm:cxn modelId="{2D6B8471-4DF7-3046-BCD8-036470CD8CD1}" type="presOf" srcId="{2014DCDB-909B-448A-9FD2-A1E37646DF73}" destId="{DF930285-9D5B-5C40-BE57-886211B3BB96}" srcOrd="0" destOrd="0" presId="urn:microsoft.com/office/officeart/2005/8/layout/vProcess5"/>
    <dgm:cxn modelId="{9E6AC07D-92ED-4E1D-BA44-E2883F6A717C}" srcId="{9ECBB7E9-32D7-4F69-A069-F760772DEB1F}" destId="{2014DCDB-909B-448A-9FD2-A1E37646DF73}" srcOrd="2" destOrd="0" parTransId="{26D3EAB2-BB1A-45E9-81BB-37E6B2E767BE}" sibTransId="{55C47BA2-EA50-4EB0-B4A3-77B141033BB4}"/>
    <dgm:cxn modelId="{8BCFF399-D0E9-024E-844E-825709010070}" type="presOf" srcId="{01AEF723-210C-46C4-9A98-BDDBFAA74D1F}" destId="{4D908CAD-C352-CB41-B700-98C1CB1B16F9}" srcOrd="1" destOrd="0" presId="urn:microsoft.com/office/officeart/2005/8/layout/vProcess5"/>
    <dgm:cxn modelId="{6C981BB2-BAE9-254A-8B6F-933641C0C64F}" type="presOf" srcId="{8FB03116-125B-496B-8A53-88C1AA3D2121}" destId="{B2BAB86D-7A1E-8F4F-A062-730D0A124A97}" srcOrd="1" destOrd="0" presId="urn:microsoft.com/office/officeart/2005/8/layout/vProcess5"/>
    <dgm:cxn modelId="{1112A1B9-FAE6-814A-86FA-BADD589B8513}" type="presOf" srcId="{01AEF723-210C-46C4-9A98-BDDBFAA74D1F}" destId="{5F1B8C0F-403E-FE46-98D4-ABB4F37E708E}" srcOrd="0" destOrd="0" presId="urn:microsoft.com/office/officeart/2005/8/layout/vProcess5"/>
    <dgm:cxn modelId="{1E8A0BEF-8581-AB4B-A7EA-92CB448C3153}" type="presOf" srcId="{8FB03116-125B-496B-8A53-88C1AA3D2121}" destId="{8C82DEA9-BD6A-9142-8EE6-FC16E86B96DF}" srcOrd="0" destOrd="0" presId="urn:microsoft.com/office/officeart/2005/8/layout/vProcess5"/>
    <dgm:cxn modelId="{994D1B0D-4241-B646-B949-87CAFF1F89AE}" type="presParOf" srcId="{2AAC8FEA-B42B-0C4E-860A-1B5C49958CE3}" destId="{F1878088-6F4E-CE40-9EA1-07CC020765E3}" srcOrd="0" destOrd="0" presId="urn:microsoft.com/office/officeart/2005/8/layout/vProcess5"/>
    <dgm:cxn modelId="{40469A59-6A18-F049-A683-20CF8AC652F0}" type="presParOf" srcId="{2AAC8FEA-B42B-0C4E-860A-1B5C49958CE3}" destId="{5F1B8C0F-403E-FE46-98D4-ABB4F37E708E}" srcOrd="1" destOrd="0" presId="urn:microsoft.com/office/officeart/2005/8/layout/vProcess5"/>
    <dgm:cxn modelId="{CE3C88E0-108E-A84E-98DC-312E8FBC15D6}" type="presParOf" srcId="{2AAC8FEA-B42B-0C4E-860A-1B5C49958CE3}" destId="{8C82DEA9-BD6A-9142-8EE6-FC16E86B96DF}" srcOrd="2" destOrd="0" presId="urn:microsoft.com/office/officeart/2005/8/layout/vProcess5"/>
    <dgm:cxn modelId="{CF2B0739-A678-A949-894E-BE8688AD248F}" type="presParOf" srcId="{2AAC8FEA-B42B-0C4E-860A-1B5C49958CE3}" destId="{DF930285-9D5B-5C40-BE57-886211B3BB96}" srcOrd="3" destOrd="0" presId="urn:microsoft.com/office/officeart/2005/8/layout/vProcess5"/>
    <dgm:cxn modelId="{1384EE68-311E-7644-B79D-0E6353F186B7}" type="presParOf" srcId="{2AAC8FEA-B42B-0C4E-860A-1B5C49958CE3}" destId="{A558BA09-23EA-864E-B177-F96E046A41E9}" srcOrd="4" destOrd="0" presId="urn:microsoft.com/office/officeart/2005/8/layout/vProcess5"/>
    <dgm:cxn modelId="{B98B4BAD-00C1-DC47-B31C-4B8924236D63}" type="presParOf" srcId="{2AAC8FEA-B42B-0C4E-860A-1B5C49958CE3}" destId="{692C8082-9B7F-D24E-BA21-7B10124658B0}" srcOrd="5" destOrd="0" presId="urn:microsoft.com/office/officeart/2005/8/layout/vProcess5"/>
    <dgm:cxn modelId="{F41E246B-EC1A-9747-B3FD-E1DE6260E492}" type="presParOf" srcId="{2AAC8FEA-B42B-0C4E-860A-1B5C49958CE3}" destId="{4D908CAD-C352-CB41-B700-98C1CB1B16F9}" srcOrd="6" destOrd="0" presId="urn:microsoft.com/office/officeart/2005/8/layout/vProcess5"/>
    <dgm:cxn modelId="{E169711F-E930-1244-9E66-5BF015BEE23C}" type="presParOf" srcId="{2AAC8FEA-B42B-0C4E-860A-1B5C49958CE3}" destId="{B2BAB86D-7A1E-8F4F-A062-730D0A124A97}" srcOrd="7" destOrd="0" presId="urn:microsoft.com/office/officeart/2005/8/layout/vProcess5"/>
    <dgm:cxn modelId="{32687734-C677-4947-AB88-9D13AF4234DD}" type="presParOf" srcId="{2AAC8FEA-B42B-0C4E-860A-1B5C49958CE3}" destId="{B1DE6B31-8A84-B64D-92FA-4C9D995BEE44}"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43C9EE-35C7-4D4E-890D-ABAE3327EB48}">
      <dsp:nvSpPr>
        <dsp:cNvPr id="0" name=""/>
        <dsp:cNvSpPr/>
      </dsp:nvSpPr>
      <dsp:spPr>
        <a:xfrm>
          <a:off x="0" y="2316"/>
          <a:ext cx="6735443"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9AF5E0E-B869-9C41-86C2-D7DB7992A3B9}">
      <dsp:nvSpPr>
        <dsp:cNvPr id="0" name=""/>
        <dsp:cNvSpPr/>
      </dsp:nvSpPr>
      <dsp:spPr>
        <a:xfrm>
          <a:off x="0" y="2316"/>
          <a:ext cx="6735443" cy="15798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dirty="0"/>
            <a:t>Principal Investigators (PIs) from both academic institutions, industry and non-profit organizations are invited to apply. </a:t>
          </a:r>
        </a:p>
      </dsp:txBody>
      <dsp:txXfrm>
        <a:off x="0" y="2316"/>
        <a:ext cx="6735443" cy="1579881"/>
      </dsp:txXfrm>
    </dsp:sp>
    <dsp:sp modelId="{40EDE8A2-21F3-2B48-AD96-7F92CCD50989}">
      <dsp:nvSpPr>
        <dsp:cNvPr id="0" name=""/>
        <dsp:cNvSpPr/>
      </dsp:nvSpPr>
      <dsp:spPr>
        <a:xfrm>
          <a:off x="0" y="1582198"/>
          <a:ext cx="6735443" cy="0"/>
        </a:xfrm>
        <a:prstGeom prst="line">
          <a:avLst/>
        </a:prstGeom>
        <a:solidFill>
          <a:schemeClr val="accent2">
            <a:hueOff val="-419062"/>
            <a:satOff val="-4829"/>
            <a:lumOff val="1079"/>
            <a:alphaOff val="0"/>
          </a:schemeClr>
        </a:solidFill>
        <a:ln w="12700" cap="flat" cmpd="sng" algn="ctr">
          <a:solidFill>
            <a:schemeClr val="accent2">
              <a:hueOff val="-419062"/>
              <a:satOff val="-4829"/>
              <a:lumOff val="1079"/>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F08CF79-8813-224A-80DA-F56976C3977B}">
      <dsp:nvSpPr>
        <dsp:cNvPr id="0" name=""/>
        <dsp:cNvSpPr/>
      </dsp:nvSpPr>
      <dsp:spPr>
        <a:xfrm>
          <a:off x="0" y="1582198"/>
          <a:ext cx="6735443" cy="15798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a:t>To be eligible, academic PIs must hold a faculty appointment at an institution of higher education or medical center. </a:t>
          </a:r>
        </a:p>
      </dsp:txBody>
      <dsp:txXfrm>
        <a:off x="0" y="1582198"/>
        <a:ext cx="6735443" cy="1579881"/>
      </dsp:txXfrm>
    </dsp:sp>
    <dsp:sp modelId="{0619FD32-D6A5-E340-B990-A6111DA17B05}">
      <dsp:nvSpPr>
        <dsp:cNvPr id="0" name=""/>
        <dsp:cNvSpPr/>
      </dsp:nvSpPr>
      <dsp:spPr>
        <a:xfrm>
          <a:off x="0" y="3162080"/>
          <a:ext cx="6735443" cy="0"/>
        </a:xfrm>
        <a:prstGeom prst="line">
          <a:avLst/>
        </a:prstGeom>
        <a:solidFill>
          <a:schemeClr val="accent2">
            <a:hueOff val="-838123"/>
            <a:satOff val="-9658"/>
            <a:lumOff val="2159"/>
            <a:alphaOff val="0"/>
          </a:schemeClr>
        </a:solidFill>
        <a:ln w="12700" cap="flat" cmpd="sng" algn="ctr">
          <a:solidFill>
            <a:schemeClr val="accent2">
              <a:hueOff val="-838123"/>
              <a:satOff val="-9658"/>
              <a:lumOff val="2159"/>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6EFEC59-A660-8A4F-BB78-2A9DAA97A8E0}">
      <dsp:nvSpPr>
        <dsp:cNvPr id="0" name=""/>
        <dsp:cNvSpPr/>
      </dsp:nvSpPr>
      <dsp:spPr>
        <a:xfrm>
          <a:off x="0" y="3162080"/>
          <a:ext cx="6735443" cy="15798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dirty="0"/>
            <a:t>PIs from industry or non-academic non-profits are not required to hold a faculty appointment.</a:t>
          </a:r>
        </a:p>
      </dsp:txBody>
      <dsp:txXfrm>
        <a:off x="0" y="3162080"/>
        <a:ext cx="6735443" cy="157988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1B8C0F-403E-FE46-98D4-ABB4F37E708E}">
      <dsp:nvSpPr>
        <dsp:cNvPr id="0" name=""/>
        <dsp:cNvSpPr/>
      </dsp:nvSpPr>
      <dsp:spPr>
        <a:xfrm>
          <a:off x="0" y="0"/>
          <a:ext cx="8938260" cy="115792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t>Applicants must first submit </a:t>
          </a:r>
          <a:r>
            <a:rPr lang="en-US" sz="1700" b="1" kern="1200"/>
            <a:t>pre-proposals</a:t>
          </a:r>
          <a:r>
            <a:rPr lang="en-US" sz="1700" kern="1200"/>
            <a:t>, which will undergo review by CINTA, NTH, and NIH program scientific staff. Pre-proposals are submitted through a simple online application form equivalent to about 4 pages (CoLab).</a:t>
          </a:r>
        </a:p>
      </dsp:txBody>
      <dsp:txXfrm>
        <a:off x="33914" y="33914"/>
        <a:ext cx="7688771" cy="1090094"/>
      </dsp:txXfrm>
    </dsp:sp>
    <dsp:sp modelId="{8C82DEA9-BD6A-9142-8EE6-FC16E86B96DF}">
      <dsp:nvSpPr>
        <dsp:cNvPr id="0" name=""/>
        <dsp:cNvSpPr/>
      </dsp:nvSpPr>
      <dsp:spPr>
        <a:xfrm>
          <a:off x="788669" y="1350909"/>
          <a:ext cx="8938260" cy="115792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t>A subset of the applicants who submit pre-proposals will be selected to submit </a:t>
          </a:r>
          <a:r>
            <a:rPr lang="en-US" sz="1700" b="1" kern="1200"/>
            <a:t>full proposals </a:t>
          </a:r>
          <a:r>
            <a:rPr lang="en-US" sz="1700" kern="1200"/>
            <a:t>which are submitted through the same online application system. The online full proposal form is equivalent to approximately 10 pages. </a:t>
          </a:r>
        </a:p>
      </dsp:txBody>
      <dsp:txXfrm>
        <a:off x="822583" y="1384823"/>
        <a:ext cx="7329112" cy="1090094"/>
      </dsp:txXfrm>
    </dsp:sp>
    <dsp:sp modelId="{DF930285-9D5B-5C40-BE57-886211B3BB96}">
      <dsp:nvSpPr>
        <dsp:cNvPr id="0" name=""/>
        <dsp:cNvSpPr/>
      </dsp:nvSpPr>
      <dsp:spPr>
        <a:xfrm>
          <a:off x="1577339" y="2701819"/>
          <a:ext cx="8938260" cy="115792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dirty="0"/>
            <a:t>A subset of the applicants who submit full proposals will be selected to participate in a </a:t>
          </a:r>
          <a:r>
            <a:rPr lang="en-US" sz="1700" b="1" kern="1200" dirty="0"/>
            <a:t>“deep dive” </a:t>
          </a:r>
          <a:r>
            <a:rPr lang="en-US" sz="1700" kern="1200" dirty="0"/>
            <a:t>evaluation, which is the final stage of review prior to funding decisions. </a:t>
          </a:r>
        </a:p>
      </dsp:txBody>
      <dsp:txXfrm>
        <a:off x="1611253" y="2735733"/>
        <a:ext cx="7329112" cy="1090094"/>
      </dsp:txXfrm>
    </dsp:sp>
    <dsp:sp modelId="{A558BA09-23EA-864E-B177-F96E046A41E9}">
      <dsp:nvSpPr>
        <dsp:cNvPr id="0" name=""/>
        <dsp:cNvSpPr/>
      </dsp:nvSpPr>
      <dsp:spPr>
        <a:xfrm>
          <a:off x="8185610" y="878091"/>
          <a:ext cx="752649" cy="752649"/>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3180" tIns="43180" rIns="43180" bIns="43180" numCol="1" spcCol="1270" anchor="ctr" anchorCtr="0">
          <a:noAutofit/>
        </a:bodyPr>
        <a:lstStyle/>
        <a:p>
          <a:pPr marL="0" lvl="0" indent="0" algn="ctr" defTabSz="1511300">
            <a:lnSpc>
              <a:spcPct val="90000"/>
            </a:lnSpc>
            <a:spcBef>
              <a:spcPct val="0"/>
            </a:spcBef>
            <a:spcAft>
              <a:spcPct val="35000"/>
            </a:spcAft>
            <a:buNone/>
          </a:pPr>
          <a:endParaRPr lang="en-US" sz="3400" kern="1200"/>
        </a:p>
      </dsp:txBody>
      <dsp:txXfrm>
        <a:off x="8354956" y="878091"/>
        <a:ext cx="413957" cy="566368"/>
      </dsp:txXfrm>
    </dsp:sp>
    <dsp:sp modelId="{692C8082-9B7F-D24E-BA21-7B10124658B0}">
      <dsp:nvSpPr>
        <dsp:cNvPr id="0" name=""/>
        <dsp:cNvSpPr/>
      </dsp:nvSpPr>
      <dsp:spPr>
        <a:xfrm>
          <a:off x="8974280" y="2221281"/>
          <a:ext cx="752649" cy="752649"/>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3180" tIns="43180" rIns="43180" bIns="43180" numCol="1" spcCol="1270" anchor="ctr" anchorCtr="0">
          <a:noAutofit/>
        </a:bodyPr>
        <a:lstStyle/>
        <a:p>
          <a:pPr marL="0" lvl="0" indent="0" algn="ctr" defTabSz="1511300">
            <a:lnSpc>
              <a:spcPct val="90000"/>
            </a:lnSpc>
            <a:spcBef>
              <a:spcPct val="0"/>
            </a:spcBef>
            <a:spcAft>
              <a:spcPct val="35000"/>
            </a:spcAft>
            <a:buNone/>
          </a:pPr>
          <a:endParaRPr lang="en-US" sz="3400" kern="1200"/>
        </a:p>
      </dsp:txBody>
      <dsp:txXfrm>
        <a:off x="9143626" y="2221281"/>
        <a:ext cx="413957" cy="566368"/>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dirty="0"/>
          </a:p>
        </p:txBody>
      </p:sp>
      <p:sp>
        <p:nvSpPr>
          <p:cNvPr id="3" name="Date Placeholder 2"/>
          <p:cNvSpPr>
            <a:spLocks noGrp="1"/>
          </p:cNvSpPr>
          <p:nvPr>
            <p:ph type="dt" idx="1"/>
          </p:nvPr>
        </p:nvSpPr>
        <p:spPr>
          <a:xfrm>
            <a:off x="4023092" y="0"/>
            <a:ext cx="3077739" cy="471054"/>
          </a:xfrm>
          <a:prstGeom prst="rect">
            <a:avLst/>
          </a:prstGeom>
        </p:spPr>
        <p:txBody>
          <a:bodyPr vert="horz" lIns="94229" tIns="47114" rIns="94229" bIns="47114" rtlCol="0"/>
          <a:lstStyle>
            <a:lvl1pPr algn="r">
              <a:defRPr sz="1200"/>
            </a:lvl1pPr>
          </a:lstStyle>
          <a:p>
            <a:fld id="{4F669874-D505-1D42-AD1D-124931F47D13}" type="datetimeFigureOut">
              <a:rPr lang="en-US" smtClean="0"/>
              <a:t>10/20/22</a:t>
            </a:fld>
            <a:endParaRPr lang="en-US" dirty="0"/>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4229" tIns="47114" rIns="94229" bIns="47114" rtlCol="0" anchor="ctr"/>
          <a:lstStyle/>
          <a:p>
            <a:endParaRPr lang="en-US" dirty="0"/>
          </a:p>
        </p:txBody>
      </p:sp>
      <p:sp>
        <p:nvSpPr>
          <p:cNvPr id="5" name="Notes Placeholder 4"/>
          <p:cNvSpPr>
            <a:spLocks noGrp="1"/>
          </p:cNvSpPr>
          <p:nvPr>
            <p:ph type="body" sz="quarter" idx="3"/>
          </p:nvPr>
        </p:nvSpPr>
        <p:spPr>
          <a:xfrm>
            <a:off x="710248" y="4518204"/>
            <a:ext cx="5681980" cy="3696712"/>
          </a:xfrm>
          <a:prstGeom prst="rect">
            <a:avLst/>
          </a:prstGeom>
        </p:spPr>
        <p:txBody>
          <a:bodyPr vert="horz" lIns="94229" tIns="47114" rIns="94229" bIns="4711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229" tIns="47114" rIns="94229" bIns="47114" rtlCol="0" anchor="b"/>
          <a:lstStyle>
            <a:lvl1pPr algn="r">
              <a:defRPr sz="1200"/>
            </a:lvl1pPr>
          </a:lstStyle>
          <a:p>
            <a:fld id="{3EF8C894-3F37-3347-B66B-BA94804E598F}" type="slidenum">
              <a:rPr lang="en-US" smtClean="0"/>
              <a:t>‹#›</a:t>
            </a:fld>
            <a:endParaRPr lang="en-US" dirty="0"/>
          </a:p>
        </p:txBody>
      </p:sp>
    </p:spTree>
    <p:extLst>
      <p:ext uri="{BB962C8B-B14F-4D97-AF65-F5344CB8AC3E}">
        <p14:creationId xmlns:p14="http://schemas.microsoft.com/office/powerpoint/2010/main" val="3790869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solidFill>
                  <a:srgbClr val="0070C0"/>
                </a:solidFill>
                <a:latin typeface="Arial" panose="020B0604020202020204" pitchFamily="34" charset="0"/>
                <a:ea typeface="Calibri" panose="020F0502020204030204" pitchFamily="34" charset="0"/>
                <a:cs typeface="Times New Roman" panose="02020603050405020304" pitchFamily="18" charset="0"/>
              </a:rPr>
              <a:t>About CINTA</a:t>
            </a:r>
            <a:endParaRPr lang="en-US" dirty="0">
              <a:latin typeface="Calibri" panose="020F0502020204030204" pitchFamily="34" charset="0"/>
              <a:ea typeface="Calibri" panose="020F0502020204030204" pitchFamily="34" charset="0"/>
              <a:cs typeface="Times New Roman" panose="02020603050405020304" pitchFamily="18" charset="0"/>
            </a:endParaRPr>
          </a:p>
          <a:p>
            <a:r>
              <a:rPr lang="en-US" dirty="0">
                <a:latin typeface="Arial" panose="020B0604020202020204" pitchFamily="34" charset="0"/>
                <a:ea typeface="Calibri" panose="020F0502020204030204" pitchFamily="34" charset="0"/>
                <a:cs typeface="Times New Roman" panose="02020603050405020304" pitchFamily="18" charset="0"/>
              </a:rPr>
              <a:t>CINTA is a program of the Consortia for Improving Medicine with Innovation and Technology (CIMIT), a non-profit consortium of teaching hospitals and universities with strategic international affiliations and government partnerships. The mission of CIMIT is to accelerate the healthcare innovation cycle by facilitating collaboration among experts through the development and implementation of novel solutions to improve patient care. CIMIT has created a national “center-without-walls” for rapid transformation of emerging technologies into commercially viable, clinically focused solutions for improving health care.</a:t>
            </a:r>
            <a:endParaRPr lang="en-US" dirty="0">
              <a:latin typeface="Calibri" panose="020F0502020204030204" pitchFamily="34" charset="0"/>
              <a:ea typeface="Calibri" panose="020F0502020204030204" pitchFamily="34" charset="0"/>
              <a:cs typeface="Times New Roman" panose="02020603050405020304" pitchFamily="18" charset="0"/>
            </a:endParaRPr>
          </a:p>
          <a:p>
            <a:r>
              <a:rPr lang="en-US" dirty="0">
                <a:latin typeface="Arial" panose="020B0604020202020204" pitchFamily="34" charset="0"/>
                <a:ea typeface="Calibri" panose="020F0502020204030204" pitchFamily="34" charset="0"/>
                <a:cs typeface="Times New Roman" panose="02020603050405020304" pitchFamily="18" charset="0"/>
              </a:rPr>
              <a:t> </a:t>
            </a:r>
            <a:endParaRPr lang="en-US" dirty="0">
              <a:latin typeface="Calibri" panose="020F0502020204030204" pitchFamily="34" charset="0"/>
              <a:ea typeface="Calibri" panose="020F0502020204030204" pitchFamily="34" charset="0"/>
              <a:cs typeface="Times New Roman" panose="02020603050405020304" pitchFamily="18" charset="0"/>
            </a:endParaRPr>
          </a:p>
          <a:p>
            <a:r>
              <a:rPr lang="en-US" b="1" dirty="0">
                <a:solidFill>
                  <a:srgbClr val="0070C0"/>
                </a:solidFill>
                <a:latin typeface="Arial" panose="020B0604020202020204" pitchFamily="34" charset="0"/>
                <a:ea typeface="Calibri" panose="020F0502020204030204" pitchFamily="34" charset="0"/>
                <a:cs typeface="Times New Roman" panose="02020603050405020304" pitchFamily="18" charset="0"/>
              </a:rPr>
              <a:t>About </a:t>
            </a:r>
            <a:r>
              <a:rPr lang="en-US" b="1" dirty="0" err="1">
                <a:solidFill>
                  <a:srgbClr val="0070C0"/>
                </a:solidFill>
                <a:latin typeface="Arial" panose="020B0604020202020204" pitchFamily="34" charset="0"/>
                <a:ea typeface="Calibri" panose="020F0502020204030204" pitchFamily="34" charset="0"/>
                <a:cs typeface="Times New Roman" panose="02020603050405020304" pitchFamily="18" charset="0"/>
              </a:rPr>
              <a:t>NeuroTech</a:t>
            </a:r>
            <a:r>
              <a:rPr lang="en-US" b="1" dirty="0">
                <a:solidFill>
                  <a:srgbClr val="0070C0"/>
                </a:solidFill>
                <a:latin typeface="Arial" panose="020B0604020202020204" pitchFamily="34" charset="0"/>
                <a:ea typeface="Calibri" panose="020F0502020204030204" pitchFamily="34" charset="0"/>
                <a:cs typeface="Times New Roman" panose="02020603050405020304" pitchFamily="18" charset="0"/>
              </a:rPr>
              <a:t> Harbor</a:t>
            </a:r>
            <a:endParaRPr lang="en-US" dirty="0">
              <a:latin typeface="Calibri" panose="020F0502020204030204" pitchFamily="34" charset="0"/>
              <a:ea typeface="Calibri" panose="020F0502020204030204" pitchFamily="34" charset="0"/>
              <a:cs typeface="Times New Roman" panose="02020603050405020304" pitchFamily="18" charset="0"/>
            </a:endParaRPr>
          </a:p>
          <a:p>
            <a:r>
              <a:rPr lang="en-US" dirty="0" err="1">
                <a:latin typeface="Arial" panose="020B0604020202020204" pitchFamily="34" charset="0"/>
                <a:ea typeface="Calibri" panose="020F0502020204030204" pitchFamily="34" charset="0"/>
                <a:cs typeface="Times New Roman" panose="02020603050405020304" pitchFamily="18" charset="0"/>
              </a:rPr>
              <a:t>NeuroTech</a:t>
            </a:r>
            <a:r>
              <a:rPr lang="en-US" dirty="0">
                <a:latin typeface="Arial" panose="020B0604020202020204" pitchFamily="34" charset="0"/>
                <a:ea typeface="Calibri" panose="020F0502020204030204" pitchFamily="34" charset="0"/>
                <a:cs typeface="Times New Roman" panose="02020603050405020304" pitchFamily="18" charset="0"/>
              </a:rPr>
              <a:t> Harbor’s mission is to support the development of real-world solutions to alleviate human suffering from neurological conditions.  This is made possible through a partnership between Johns Hopkins University and Howard University, and a new NIH Initiative that commits to </a:t>
            </a:r>
            <a:r>
              <a:rPr lang="en-US" dirty="0" err="1">
                <a:latin typeface="Arial" panose="020B0604020202020204" pitchFamily="34" charset="0"/>
                <a:ea typeface="Calibri" panose="020F0502020204030204" pitchFamily="34" charset="0"/>
                <a:cs typeface="Times New Roman" panose="02020603050405020304" pitchFamily="18" charset="0"/>
              </a:rPr>
              <a:t>equitech</a:t>
            </a:r>
            <a:r>
              <a:rPr lang="en-US" dirty="0">
                <a:latin typeface="Arial" panose="020B0604020202020204" pitchFamily="34" charset="0"/>
                <a:ea typeface="Calibri" panose="020F0502020204030204" pitchFamily="34" charset="0"/>
                <a:cs typeface="Times New Roman" panose="02020603050405020304" pitchFamily="18" charset="0"/>
              </a:rPr>
              <a:t>-based values of inclusivity, equity and accessibility in all its endeavors.</a:t>
            </a:r>
            <a:endParaRPr lang="en-US" dirty="0">
              <a:latin typeface="Calibri" panose="020F0502020204030204" pitchFamily="34" charset="0"/>
              <a:ea typeface="Calibri" panose="020F0502020204030204" pitchFamily="34" charset="0"/>
              <a:cs typeface="Times New Roman" panose="02020603050405020304" pitchFamily="18" charset="0"/>
            </a:endParaRPr>
          </a:p>
          <a:p>
            <a:r>
              <a:rPr lang="en-US" dirty="0">
                <a:solidFill>
                  <a:srgbClr val="0070C0"/>
                </a:solidFill>
                <a:latin typeface="Arial" panose="020B0604020202020204" pitchFamily="34" charset="0"/>
                <a:ea typeface="Calibri" panose="020F0502020204030204" pitchFamily="34" charset="0"/>
                <a:cs typeface="Times New Roman" panose="02020603050405020304" pitchFamily="18" charset="0"/>
              </a:rPr>
              <a:t> </a:t>
            </a:r>
            <a:endParaRPr lang="en-US" dirty="0">
              <a:latin typeface="Calibri" panose="020F0502020204030204" pitchFamily="34" charset="0"/>
              <a:ea typeface="Calibri" panose="020F0502020204030204" pitchFamily="34" charset="0"/>
              <a:cs typeface="Times New Roman" panose="02020603050405020304" pitchFamily="18" charset="0"/>
            </a:endParaRPr>
          </a:p>
          <a:p>
            <a:r>
              <a:rPr lang="en-US" b="1" dirty="0">
                <a:solidFill>
                  <a:srgbClr val="0070C0"/>
                </a:solidFill>
                <a:latin typeface="Arial" panose="020B0604020202020204" pitchFamily="34" charset="0"/>
                <a:ea typeface="Calibri" panose="020F0502020204030204" pitchFamily="34" charset="0"/>
                <a:cs typeface="Times New Roman" panose="02020603050405020304" pitchFamily="18" charset="0"/>
              </a:rPr>
              <a:t>About the NIH Blueprint for Neuroscience Research</a:t>
            </a:r>
            <a:endParaRPr lang="en-US" dirty="0">
              <a:latin typeface="Calibri" panose="020F0502020204030204" pitchFamily="34" charset="0"/>
              <a:ea typeface="Calibri" panose="020F0502020204030204" pitchFamily="34" charset="0"/>
              <a:cs typeface="Times New Roman" panose="02020603050405020304" pitchFamily="18" charset="0"/>
            </a:endParaRPr>
          </a:p>
          <a:p>
            <a:r>
              <a:rPr lang="en-US" dirty="0">
                <a:latin typeface="Arial" panose="020B0604020202020204" pitchFamily="34" charset="0"/>
                <a:ea typeface="Calibri" panose="020F0502020204030204" pitchFamily="34" charset="0"/>
                <a:cs typeface="Times New Roman" panose="02020603050405020304" pitchFamily="18" charset="0"/>
              </a:rPr>
              <a:t>The NIH Blueprint for Neuroscience Research aims to accelerate transformative discoveries in brain function in health, aging, and disease. Blueprint is a collaborative framework that includes the NIH Office of the Director together with NIH Institutes and Centers that support research on the nervous system. By pooling resources and expertise, Blueprint identifies cross-cutting areas of research and confronts challenges too large for any single Institute or Center.</a:t>
            </a:r>
            <a:endParaRPr lang="en-US"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3EF8C894-3F37-3347-B66B-BA94804E598F}" type="slidenum">
              <a:rPr lang="en-US" smtClean="0"/>
              <a:t>3</a:t>
            </a:fld>
            <a:endParaRPr lang="en-US"/>
          </a:p>
        </p:txBody>
      </p:sp>
    </p:spTree>
    <p:extLst>
      <p:ext uri="{BB962C8B-B14F-4D97-AF65-F5344CB8AC3E}">
        <p14:creationId xmlns:p14="http://schemas.microsoft.com/office/powerpoint/2010/main" val="5963631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8D2766-C49B-4C1A-9FEE-6F146754B02B}" type="slidenum">
              <a:rPr lang="en-US" smtClean="0"/>
              <a:t>11</a:t>
            </a:fld>
            <a:endParaRPr lang="en-US"/>
          </a:p>
        </p:txBody>
      </p:sp>
    </p:spTree>
    <p:extLst>
      <p:ext uri="{BB962C8B-B14F-4D97-AF65-F5344CB8AC3E}">
        <p14:creationId xmlns:p14="http://schemas.microsoft.com/office/powerpoint/2010/main" val="12751801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EF8C894-3F37-3347-B66B-BA94804E598F}" type="slidenum">
              <a:rPr lang="en-US" smtClean="0"/>
              <a:t>14</a:t>
            </a:fld>
            <a:endParaRPr lang="en-US" dirty="0"/>
          </a:p>
        </p:txBody>
      </p:sp>
    </p:spTree>
    <p:extLst>
      <p:ext uri="{BB962C8B-B14F-4D97-AF65-F5344CB8AC3E}">
        <p14:creationId xmlns:p14="http://schemas.microsoft.com/office/powerpoint/2010/main" val="965251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DE1A06-8754-4870-9E44-E39BADAD984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527F020-BBC3-49BB-91C2-5B2CBD64B3C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67C0C22-EBDA-4130-87AE-CB28BC19B077}"/>
              </a:ext>
            </a:extLst>
          </p:cNvPr>
          <p:cNvSpPr>
            <a:spLocks noGrp="1"/>
          </p:cNvSpPr>
          <p:nvPr>
            <p:ph type="dt" sz="half" idx="10"/>
          </p:nvPr>
        </p:nvSpPr>
        <p:spPr/>
        <p:txBody>
          <a:bodyPr/>
          <a:lstStyle/>
          <a:p>
            <a:fld id="{82EDB8D0-98ED-4B86-9D5F-E61ADC70144D}" type="datetimeFigureOut">
              <a:rPr lang="en-US" smtClean="0"/>
              <a:t>10/20/22</a:t>
            </a:fld>
            <a:endParaRPr lang="en-US" dirty="0"/>
          </a:p>
        </p:txBody>
      </p:sp>
      <p:sp>
        <p:nvSpPr>
          <p:cNvPr id="5" name="Footer Placeholder 4">
            <a:extLst>
              <a:ext uri="{FF2B5EF4-FFF2-40B4-BE49-F238E27FC236}">
                <a16:creationId xmlns:a16="http://schemas.microsoft.com/office/drawing/2014/main" id="{E2A419A8-07CA-4A4C-AEC2-C40D4D50AFA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9FA7B86-E610-42EA-B4DC-C2F447785273}"/>
              </a:ext>
            </a:extLst>
          </p:cNvPr>
          <p:cNvSpPr>
            <a:spLocks noGrp="1"/>
          </p:cNvSpPr>
          <p:nvPr>
            <p:ph type="sldNum" sz="quarter" idx="12"/>
          </p:nvPr>
        </p:nvSpPr>
        <p:spPr/>
        <p:txBody>
          <a:bodyPr/>
          <a:lstStyle/>
          <a:p>
            <a:fld id="{4854181D-6920-4594-9A5D-6CE56DC9F8B2}" type="slidenum">
              <a:rPr lang="en-US" smtClean="0"/>
              <a:t>‹#›</a:t>
            </a:fld>
            <a:endParaRPr lang="en-US" dirty="0"/>
          </a:p>
        </p:txBody>
      </p:sp>
      <p:sp>
        <p:nvSpPr>
          <p:cNvPr id="7" name="Freeform: Shape 6">
            <a:extLst>
              <a:ext uri="{FF2B5EF4-FFF2-40B4-BE49-F238E27FC236}">
                <a16:creationId xmlns:a16="http://schemas.microsoft.com/office/drawing/2014/main" id="{8A7BA06D-B3FF-4E91-8639-B4569AE3AA23}"/>
              </a:ext>
            </a:extLst>
          </p:cNvPr>
          <p:cNvSpPr/>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8" name="Arc 7">
            <a:extLst>
              <a:ext uri="{FF2B5EF4-FFF2-40B4-BE49-F238E27FC236}">
                <a16:creationId xmlns:a16="http://schemas.microsoft.com/office/drawing/2014/main" id="{2B30C86D-5A07-48BC-9C9D-6F9A2DB1E9E1}"/>
              </a:ext>
            </a:extLst>
          </p:cNvPr>
          <p:cNvSpPr/>
          <p:nvPr/>
        </p:nvSpPr>
        <p:spPr>
          <a:xfrm rot="10800000" flipV="1">
            <a:off x="555710" y="106482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607747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6E5D1-6D19-4E7F-9B4E-42326B7716F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AD2A06C-F91A-4ADC-9CD2-61F0A4D7EE1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643AA9A-2280-4F63-8B3D-20742AE6901F}"/>
              </a:ext>
            </a:extLst>
          </p:cNvPr>
          <p:cNvSpPr>
            <a:spLocks noGrp="1"/>
          </p:cNvSpPr>
          <p:nvPr>
            <p:ph type="dt" sz="half" idx="10"/>
          </p:nvPr>
        </p:nvSpPr>
        <p:spPr/>
        <p:txBody>
          <a:bodyPr/>
          <a:lstStyle/>
          <a:p>
            <a:fld id="{82EDB8D0-98ED-4B86-9D5F-E61ADC70144D}" type="datetimeFigureOut">
              <a:rPr lang="en-US" smtClean="0"/>
              <a:t>10/20/22</a:t>
            </a:fld>
            <a:endParaRPr lang="en-US" dirty="0"/>
          </a:p>
        </p:txBody>
      </p:sp>
      <p:sp>
        <p:nvSpPr>
          <p:cNvPr id="5" name="Footer Placeholder 4">
            <a:extLst>
              <a:ext uri="{FF2B5EF4-FFF2-40B4-BE49-F238E27FC236}">
                <a16:creationId xmlns:a16="http://schemas.microsoft.com/office/drawing/2014/main" id="{E40D986B-E58E-43B6-8A80-FFA9D8F748F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2140D36-2E71-4F27-967F-7A3E4C6EE197}"/>
              </a:ext>
            </a:extLst>
          </p:cNvPr>
          <p:cNvSpPr>
            <a:spLocks noGrp="1"/>
          </p:cNvSpPr>
          <p:nvPr>
            <p:ph type="sldNum" sz="quarter" idx="12"/>
          </p:nvPr>
        </p:nvSpPr>
        <p:spPr/>
        <p:txBody>
          <a:bodyPr/>
          <a:lstStyle/>
          <a:p>
            <a:fld id="{4854181D-6920-4594-9A5D-6CE56DC9F8B2}" type="slidenum">
              <a:rPr lang="en-US" smtClean="0"/>
              <a:t>‹#›</a:t>
            </a:fld>
            <a:endParaRPr lang="en-US" dirty="0"/>
          </a:p>
        </p:txBody>
      </p:sp>
      <p:sp>
        <p:nvSpPr>
          <p:cNvPr id="7" name="Freeform: Shape 6">
            <a:extLst>
              <a:ext uri="{FF2B5EF4-FFF2-40B4-BE49-F238E27FC236}">
                <a16:creationId xmlns:a16="http://schemas.microsoft.com/office/drawing/2014/main" id="{C1609904-5327-4D2C-A445-B270A00F3B5F}"/>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Freeform: Shape 7">
            <a:extLst>
              <a:ext uri="{FF2B5EF4-FFF2-40B4-BE49-F238E27FC236}">
                <a16:creationId xmlns:a16="http://schemas.microsoft.com/office/drawing/2014/main" id="{30FC7BEC-08C5-4D95-9C84-B48BC8AD1C94}"/>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503597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81FEA3D-0C7F-45CD-B6A0-942F707B363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E8B8A12-BCE6-4D03-A637-1DEC8924BEF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749755-9FF4-428A-AEB7-1A6477466741}"/>
              </a:ext>
            </a:extLst>
          </p:cNvPr>
          <p:cNvSpPr>
            <a:spLocks noGrp="1"/>
          </p:cNvSpPr>
          <p:nvPr>
            <p:ph type="dt" sz="half" idx="10"/>
          </p:nvPr>
        </p:nvSpPr>
        <p:spPr/>
        <p:txBody>
          <a:bodyPr/>
          <a:lstStyle/>
          <a:p>
            <a:fld id="{82EDB8D0-98ED-4B86-9D5F-E61ADC70144D}" type="datetimeFigureOut">
              <a:rPr lang="en-US" smtClean="0"/>
              <a:t>10/20/22</a:t>
            </a:fld>
            <a:endParaRPr lang="en-US" dirty="0"/>
          </a:p>
        </p:txBody>
      </p:sp>
      <p:sp>
        <p:nvSpPr>
          <p:cNvPr id="5" name="Footer Placeholder 4">
            <a:extLst>
              <a:ext uri="{FF2B5EF4-FFF2-40B4-BE49-F238E27FC236}">
                <a16:creationId xmlns:a16="http://schemas.microsoft.com/office/drawing/2014/main" id="{A5141836-11E2-49FD-877D-53B74514A92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4D24C42-4B05-4EEF-BE14-29041EC9C0E5}"/>
              </a:ext>
            </a:extLst>
          </p:cNvPr>
          <p:cNvSpPr>
            <a:spLocks noGrp="1"/>
          </p:cNvSpPr>
          <p:nvPr>
            <p:ph type="sldNum" sz="quarter" idx="12"/>
          </p:nvPr>
        </p:nvSpPr>
        <p:spPr/>
        <p:txBody>
          <a:bodyPr/>
          <a:lstStyle/>
          <a:p>
            <a:fld id="{4854181D-6920-4594-9A5D-6CE56DC9F8B2}" type="slidenum">
              <a:rPr lang="en-US" smtClean="0"/>
              <a:t>‹#›</a:t>
            </a:fld>
            <a:endParaRPr lang="en-US" dirty="0"/>
          </a:p>
        </p:txBody>
      </p:sp>
      <p:sp>
        <p:nvSpPr>
          <p:cNvPr id="7" name="Freeform: Shape 6">
            <a:extLst>
              <a:ext uri="{FF2B5EF4-FFF2-40B4-BE49-F238E27FC236}">
                <a16:creationId xmlns:a16="http://schemas.microsoft.com/office/drawing/2014/main" id="{5BADDEB1-F604-408B-B02A-A2814606E6AF}"/>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Freeform: Shape 7">
            <a:extLst>
              <a:ext uri="{FF2B5EF4-FFF2-40B4-BE49-F238E27FC236}">
                <a16:creationId xmlns:a16="http://schemas.microsoft.com/office/drawing/2014/main" id="{D8DF7987-332F-4D6C-81C3-990F39C76C96}"/>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605231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FF209-11EE-4A3F-9685-A155FECD0DC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A47AF11-F208-4FDA-9E19-D6CA3472134E}"/>
              </a:ext>
            </a:extLst>
          </p:cNvPr>
          <p:cNvSpPr>
            <a:spLocks noGrp="1"/>
          </p:cNvSpPr>
          <p:nvPr>
            <p:ph idx="1"/>
          </p:nvPr>
        </p:nvSpPr>
        <p:spPr>
          <a:xfrm>
            <a:off x="838200" y="1825625"/>
            <a:ext cx="10515600" cy="385974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E82FA1-02B7-467E-9F16-D178149407C5}"/>
              </a:ext>
            </a:extLst>
          </p:cNvPr>
          <p:cNvSpPr>
            <a:spLocks noGrp="1"/>
          </p:cNvSpPr>
          <p:nvPr>
            <p:ph type="dt" sz="half" idx="10"/>
          </p:nvPr>
        </p:nvSpPr>
        <p:spPr/>
        <p:txBody>
          <a:bodyPr/>
          <a:lstStyle/>
          <a:p>
            <a:fld id="{82EDB8D0-98ED-4B86-9D5F-E61ADC70144D}" type="datetimeFigureOut">
              <a:rPr lang="en-US" smtClean="0"/>
              <a:t>10/20/22</a:t>
            </a:fld>
            <a:endParaRPr lang="en-US" dirty="0"/>
          </a:p>
        </p:txBody>
      </p:sp>
      <p:sp>
        <p:nvSpPr>
          <p:cNvPr id="5" name="Footer Placeholder 4">
            <a:extLst>
              <a:ext uri="{FF2B5EF4-FFF2-40B4-BE49-F238E27FC236}">
                <a16:creationId xmlns:a16="http://schemas.microsoft.com/office/drawing/2014/main" id="{6D389247-FB8A-4494-859B-B3754B02A5E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2CA5B62-3338-46A5-B381-A63B88CB0DDA}"/>
              </a:ext>
            </a:extLst>
          </p:cNvPr>
          <p:cNvSpPr>
            <a:spLocks noGrp="1"/>
          </p:cNvSpPr>
          <p:nvPr>
            <p:ph type="sldNum" sz="quarter" idx="12"/>
          </p:nvPr>
        </p:nvSpPr>
        <p:spPr/>
        <p:txBody>
          <a:bodyPr/>
          <a:lstStyle/>
          <a:p>
            <a:fld id="{4854181D-6920-4594-9A5D-6CE56DC9F8B2}" type="slidenum">
              <a:rPr lang="en-US" smtClean="0"/>
              <a:t>‹#›</a:t>
            </a:fld>
            <a:endParaRPr lang="en-US" dirty="0"/>
          </a:p>
        </p:txBody>
      </p:sp>
      <p:sp>
        <p:nvSpPr>
          <p:cNvPr id="7" name="Freeform: Shape 6">
            <a:extLst>
              <a:ext uri="{FF2B5EF4-FFF2-40B4-BE49-F238E27FC236}">
                <a16:creationId xmlns:a16="http://schemas.microsoft.com/office/drawing/2014/main" id="{23DA7759-3209-4FE2-96D1-4EEDD81E9EA0}"/>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8" name="Freeform: Shape 7">
            <a:extLst>
              <a:ext uri="{FF2B5EF4-FFF2-40B4-BE49-F238E27FC236}">
                <a16:creationId xmlns:a16="http://schemas.microsoft.com/office/drawing/2014/main" id="{41460DAD-8769-4C9F-9C8C-BB0443909D76}"/>
              </a:ext>
            </a:extLst>
          </p:cNvPr>
          <p:cNvSpPr/>
          <p:nvPr/>
        </p:nvSpPr>
        <p:spPr>
          <a:xfrm flipH="1">
            <a:off x="12353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22879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4C0001-5D76-45A0-A9F4-7172BDDD5D2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E1462C4-0E4B-4DB7-A8BF-FE55142760A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AA5F313-1240-47AE-A026-7F349292B5CA}"/>
              </a:ext>
            </a:extLst>
          </p:cNvPr>
          <p:cNvSpPr>
            <a:spLocks noGrp="1"/>
          </p:cNvSpPr>
          <p:nvPr>
            <p:ph type="dt" sz="half" idx="10"/>
          </p:nvPr>
        </p:nvSpPr>
        <p:spPr/>
        <p:txBody>
          <a:bodyPr/>
          <a:lstStyle/>
          <a:p>
            <a:fld id="{82EDB8D0-98ED-4B86-9D5F-E61ADC70144D}" type="datetimeFigureOut">
              <a:rPr lang="en-US" smtClean="0"/>
              <a:t>10/20/22</a:t>
            </a:fld>
            <a:endParaRPr lang="en-US" dirty="0"/>
          </a:p>
        </p:txBody>
      </p:sp>
      <p:sp>
        <p:nvSpPr>
          <p:cNvPr id="5" name="Footer Placeholder 4">
            <a:extLst>
              <a:ext uri="{FF2B5EF4-FFF2-40B4-BE49-F238E27FC236}">
                <a16:creationId xmlns:a16="http://schemas.microsoft.com/office/drawing/2014/main" id="{22448158-6132-4335-B8E1-F6A89638377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494C5B6-1598-48B4-9B3A-3078FDBE90B7}"/>
              </a:ext>
            </a:extLst>
          </p:cNvPr>
          <p:cNvSpPr>
            <a:spLocks noGrp="1"/>
          </p:cNvSpPr>
          <p:nvPr>
            <p:ph type="sldNum" sz="quarter" idx="12"/>
          </p:nvPr>
        </p:nvSpPr>
        <p:spPr/>
        <p:txBody>
          <a:bodyPr/>
          <a:lstStyle/>
          <a:p>
            <a:fld id="{4854181D-6920-4594-9A5D-6CE56DC9F8B2}" type="slidenum">
              <a:rPr lang="en-US" smtClean="0"/>
              <a:t>‹#›</a:t>
            </a:fld>
            <a:endParaRPr lang="en-US" dirty="0"/>
          </a:p>
        </p:txBody>
      </p:sp>
      <p:sp>
        <p:nvSpPr>
          <p:cNvPr id="9" name="Freeform: Shape 8">
            <a:extLst>
              <a:ext uri="{FF2B5EF4-FFF2-40B4-BE49-F238E27FC236}">
                <a16:creationId xmlns:a16="http://schemas.microsoft.com/office/drawing/2014/main" id="{FEDBDD32-D3EE-4848-A112-BA814D4631CD}"/>
              </a:ext>
            </a:extLst>
          </p:cNvPr>
          <p:cNvSpPr/>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Arc 9">
            <a:extLst>
              <a:ext uri="{FF2B5EF4-FFF2-40B4-BE49-F238E27FC236}">
                <a16:creationId xmlns:a16="http://schemas.microsoft.com/office/drawing/2014/main" id="{61350361-843C-49D0-BD6A-ECDBA3842BA0}"/>
              </a:ext>
            </a:extLst>
          </p:cNvPr>
          <p:cNvSpPr/>
          <p:nvPr/>
        </p:nvSpPr>
        <p:spPr>
          <a:xfrm rot="10800000" flipV="1">
            <a:off x="555710" y="106482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145326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ABFD05-2CB2-4A7E-89E7-57615BA82B4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F9532B8-D460-476D-816F-725E8D96C0A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6F7120F-70AF-4ED5-B364-3AA55C6B44B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3D8B65F-F709-469F-9961-4D01896CAA12}"/>
              </a:ext>
            </a:extLst>
          </p:cNvPr>
          <p:cNvSpPr>
            <a:spLocks noGrp="1"/>
          </p:cNvSpPr>
          <p:nvPr>
            <p:ph type="dt" sz="half" idx="10"/>
          </p:nvPr>
        </p:nvSpPr>
        <p:spPr/>
        <p:txBody>
          <a:bodyPr/>
          <a:lstStyle/>
          <a:p>
            <a:fld id="{82EDB8D0-98ED-4B86-9D5F-E61ADC70144D}" type="datetimeFigureOut">
              <a:rPr lang="en-US" smtClean="0"/>
              <a:t>10/20/22</a:t>
            </a:fld>
            <a:endParaRPr lang="en-US" dirty="0"/>
          </a:p>
        </p:txBody>
      </p:sp>
      <p:sp>
        <p:nvSpPr>
          <p:cNvPr id="6" name="Footer Placeholder 5">
            <a:extLst>
              <a:ext uri="{FF2B5EF4-FFF2-40B4-BE49-F238E27FC236}">
                <a16:creationId xmlns:a16="http://schemas.microsoft.com/office/drawing/2014/main" id="{B781C6BC-B23D-48BC-AD44-654DDB8D012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100D60B-86A1-479D-BCE8-06D2C3DBC94E}"/>
              </a:ext>
            </a:extLst>
          </p:cNvPr>
          <p:cNvSpPr>
            <a:spLocks noGrp="1"/>
          </p:cNvSpPr>
          <p:nvPr>
            <p:ph type="sldNum" sz="quarter" idx="12"/>
          </p:nvPr>
        </p:nvSpPr>
        <p:spPr/>
        <p:txBody>
          <a:bodyPr/>
          <a:lstStyle/>
          <a:p>
            <a:fld id="{4854181D-6920-4594-9A5D-6CE56DC9F8B2}" type="slidenum">
              <a:rPr lang="en-US" smtClean="0"/>
              <a:t>‹#›</a:t>
            </a:fld>
            <a:endParaRPr lang="en-US" dirty="0"/>
          </a:p>
        </p:txBody>
      </p:sp>
      <p:sp>
        <p:nvSpPr>
          <p:cNvPr id="8" name="Freeform: Shape 7">
            <a:extLst>
              <a:ext uri="{FF2B5EF4-FFF2-40B4-BE49-F238E27FC236}">
                <a16:creationId xmlns:a16="http://schemas.microsoft.com/office/drawing/2014/main" id="{B4EC5136-99DA-40B5-8F79-5C3A56D38BA1}"/>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9" name="Freeform: Shape 8">
            <a:extLst>
              <a:ext uri="{FF2B5EF4-FFF2-40B4-BE49-F238E27FC236}">
                <a16:creationId xmlns:a16="http://schemas.microsoft.com/office/drawing/2014/main" id="{4F8FB775-26C4-41BA-837C-4478D48D2157}"/>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719122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2983E-E761-4429-9203-7FE8B2DB67E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921E9B7-62BE-49BA-AC6B-55250D66277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C41A3FD-B90A-4C31-BD6B-581F9E2E0E5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60D1D55-B722-4968-B171-AF3B462DDAD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71085A8-02C2-4E7F-935E-5AEECBAD19B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A8A5018-8A77-40E8-B159-4894ECF228B1}"/>
              </a:ext>
            </a:extLst>
          </p:cNvPr>
          <p:cNvSpPr>
            <a:spLocks noGrp="1"/>
          </p:cNvSpPr>
          <p:nvPr>
            <p:ph type="dt" sz="half" idx="10"/>
          </p:nvPr>
        </p:nvSpPr>
        <p:spPr/>
        <p:txBody>
          <a:bodyPr/>
          <a:lstStyle/>
          <a:p>
            <a:fld id="{82EDB8D0-98ED-4B86-9D5F-E61ADC70144D}" type="datetimeFigureOut">
              <a:rPr lang="en-US" smtClean="0"/>
              <a:t>10/20/22</a:t>
            </a:fld>
            <a:endParaRPr lang="en-US" dirty="0"/>
          </a:p>
        </p:txBody>
      </p:sp>
      <p:sp>
        <p:nvSpPr>
          <p:cNvPr id="8" name="Footer Placeholder 7">
            <a:extLst>
              <a:ext uri="{FF2B5EF4-FFF2-40B4-BE49-F238E27FC236}">
                <a16:creationId xmlns:a16="http://schemas.microsoft.com/office/drawing/2014/main" id="{8AD79441-8908-4461-9FDD-BCE63883709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8D29F7D-B101-4950-A2C0-F350FB26D45F}"/>
              </a:ext>
            </a:extLst>
          </p:cNvPr>
          <p:cNvSpPr>
            <a:spLocks noGrp="1"/>
          </p:cNvSpPr>
          <p:nvPr>
            <p:ph type="sldNum" sz="quarter" idx="12"/>
          </p:nvPr>
        </p:nvSpPr>
        <p:spPr/>
        <p:txBody>
          <a:bodyPr/>
          <a:lstStyle/>
          <a:p>
            <a:fld id="{4854181D-6920-4594-9A5D-6CE56DC9F8B2}" type="slidenum">
              <a:rPr lang="en-US" smtClean="0"/>
              <a:t>‹#›</a:t>
            </a:fld>
            <a:endParaRPr lang="en-US" dirty="0"/>
          </a:p>
        </p:txBody>
      </p:sp>
      <p:sp>
        <p:nvSpPr>
          <p:cNvPr id="10" name="Freeform: Shape 9">
            <a:extLst>
              <a:ext uri="{FF2B5EF4-FFF2-40B4-BE49-F238E27FC236}">
                <a16:creationId xmlns:a16="http://schemas.microsoft.com/office/drawing/2014/main" id="{862D7398-9A79-4B24-9C7D-F0DEED57C70B}"/>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1" name="Freeform: Shape 10">
            <a:extLst>
              <a:ext uri="{FF2B5EF4-FFF2-40B4-BE49-F238E27FC236}">
                <a16:creationId xmlns:a16="http://schemas.microsoft.com/office/drawing/2014/main" id="{C07F28CD-1873-4E36-A064-2D25E0A85017}"/>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486818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11BF3-02E8-4EB7-818E-652B82CF2C9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54D3190-B78C-42F1-9D62-F523886BBE51}"/>
              </a:ext>
            </a:extLst>
          </p:cNvPr>
          <p:cNvSpPr>
            <a:spLocks noGrp="1"/>
          </p:cNvSpPr>
          <p:nvPr>
            <p:ph type="dt" sz="half" idx="10"/>
          </p:nvPr>
        </p:nvSpPr>
        <p:spPr/>
        <p:txBody>
          <a:bodyPr/>
          <a:lstStyle/>
          <a:p>
            <a:fld id="{82EDB8D0-98ED-4B86-9D5F-E61ADC70144D}" type="datetimeFigureOut">
              <a:rPr lang="en-US" smtClean="0"/>
              <a:t>10/20/22</a:t>
            </a:fld>
            <a:endParaRPr lang="en-US" dirty="0"/>
          </a:p>
        </p:txBody>
      </p:sp>
      <p:sp>
        <p:nvSpPr>
          <p:cNvPr id="4" name="Footer Placeholder 3">
            <a:extLst>
              <a:ext uri="{FF2B5EF4-FFF2-40B4-BE49-F238E27FC236}">
                <a16:creationId xmlns:a16="http://schemas.microsoft.com/office/drawing/2014/main" id="{EA381C40-F9FC-4D58-8508-F0632DF5A018}"/>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2101CBCC-4CC2-49BD-B155-01E0F4D798BE}"/>
              </a:ext>
            </a:extLst>
          </p:cNvPr>
          <p:cNvSpPr>
            <a:spLocks noGrp="1"/>
          </p:cNvSpPr>
          <p:nvPr>
            <p:ph type="sldNum" sz="quarter" idx="12"/>
          </p:nvPr>
        </p:nvSpPr>
        <p:spPr/>
        <p:txBody>
          <a:bodyPr/>
          <a:lstStyle/>
          <a:p>
            <a:fld id="{4854181D-6920-4594-9A5D-6CE56DC9F8B2}" type="slidenum">
              <a:rPr lang="en-US" smtClean="0"/>
              <a:t>‹#›</a:t>
            </a:fld>
            <a:endParaRPr lang="en-US" dirty="0"/>
          </a:p>
        </p:txBody>
      </p:sp>
      <p:sp>
        <p:nvSpPr>
          <p:cNvPr id="6" name="Freeform: Shape 5">
            <a:extLst>
              <a:ext uri="{FF2B5EF4-FFF2-40B4-BE49-F238E27FC236}">
                <a16:creationId xmlns:a16="http://schemas.microsoft.com/office/drawing/2014/main" id="{DC13EF9C-0B5A-4364-91AA-E5DD5B536E54}"/>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 name="Freeform: Shape 6">
            <a:extLst>
              <a:ext uri="{FF2B5EF4-FFF2-40B4-BE49-F238E27FC236}">
                <a16:creationId xmlns:a16="http://schemas.microsoft.com/office/drawing/2014/main" id="{8F674475-6327-490A-BD7F-084F5C07F2E4}"/>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543853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024287-C9B9-48AC-8E4D-A282DE2F44F5}"/>
              </a:ext>
            </a:extLst>
          </p:cNvPr>
          <p:cNvSpPr>
            <a:spLocks noGrp="1"/>
          </p:cNvSpPr>
          <p:nvPr>
            <p:ph type="dt" sz="half" idx="10"/>
          </p:nvPr>
        </p:nvSpPr>
        <p:spPr/>
        <p:txBody>
          <a:bodyPr/>
          <a:lstStyle/>
          <a:p>
            <a:fld id="{82EDB8D0-98ED-4B86-9D5F-E61ADC70144D}" type="datetimeFigureOut">
              <a:rPr lang="en-US" smtClean="0"/>
              <a:t>10/20/22</a:t>
            </a:fld>
            <a:endParaRPr lang="en-US" dirty="0"/>
          </a:p>
        </p:txBody>
      </p:sp>
      <p:sp>
        <p:nvSpPr>
          <p:cNvPr id="3" name="Footer Placeholder 2">
            <a:extLst>
              <a:ext uri="{FF2B5EF4-FFF2-40B4-BE49-F238E27FC236}">
                <a16:creationId xmlns:a16="http://schemas.microsoft.com/office/drawing/2014/main" id="{2D34C9A2-75A7-4164-B3B8-E6A9D60BA0B6}"/>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ECBE73CE-2859-4D49-A9EC-26AF3FBDF6A3}"/>
              </a:ext>
            </a:extLst>
          </p:cNvPr>
          <p:cNvSpPr>
            <a:spLocks noGrp="1"/>
          </p:cNvSpPr>
          <p:nvPr>
            <p:ph type="sldNum" sz="quarter" idx="12"/>
          </p:nvPr>
        </p:nvSpPr>
        <p:spPr/>
        <p:txBody>
          <a:bodyPr/>
          <a:lstStyle/>
          <a:p>
            <a:fld id="{4854181D-6920-4594-9A5D-6CE56DC9F8B2}" type="slidenum">
              <a:rPr lang="en-US" smtClean="0"/>
              <a:t>‹#›</a:t>
            </a:fld>
            <a:endParaRPr lang="en-US" dirty="0"/>
          </a:p>
        </p:txBody>
      </p:sp>
      <p:sp>
        <p:nvSpPr>
          <p:cNvPr id="5" name="Freeform: Shape 4">
            <a:extLst>
              <a:ext uri="{FF2B5EF4-FFF2-40B4-BE49-F238E27FC236}">
                <a16:creationId xmlns:a16="http://schemas.microsoft.com/office/drawing/2014/main" id="{AA5ED585-FEBB-4DAD-84C0-97BEE6C360C3}"/>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Freeform: Shape 5">
            <a:extLst>
              <a:ext uri="{FF2B5EF4-FFF2-40B4-BE49-F238E27FC236}">
                <a16:creationId xmlns:a16="http://schemas.microsoft.com/office/drawing/2014/main" id="{EF6AC352-A720-4DB3-87CA-A33B0607CA2F}"/>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809298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FFC812-4DB6-4F98-9404-29C191D3BAD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2F0855E-0CD6-47DD-B648-4C84C783D78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D50082B-17D7-4D61-8AEB-81517D85D2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1A70783-FF31-4C4E-9196-EB169B209747}"/>
              </a:ext>
            </a:extLst>
          </p:cNvPr>
          <p:cNvSpPr>
            <a:spLocks noGrp="1"/>
          </p:cNvSpPr>
          <p:nvPr>
            <p:ph type="dt" sz="half" idx="10"/>
          </p:nvPr>
        </p:nvSpPr>
        <p:spPr/>
        <p:txBody>
          <a:bodyPr/>
          <a:lstStyle/>
          <a:p>
            <a:fld id="{82EDB8D0-98ED-4B86-9D5F-E61ADC70144D}" type="datetimeFigureOut">
              <a:rPr lang="en-US" smtClean="0"/>
              <a:t>10/20/22</a:t>
            </a:fld>
            <a:endParaRPr lang="en-US" dirty="0"/>
          </a:p>
        </p:txBody>
      </p:sp>
      <p:sp>
        <p:nvSpPr>
          <p:cNvPr id="6" name="Footer Placeholder 5">
            <a:extLst>
              <a:ext uri="{FF2B5EF4-FFF2-40B4-BE49-F238E27FC236}">
                <a16:creationId xmlns:a16="http://schemas.microsoft.com/office/drawing/2014/main" id="{7D92E260-747D-40FD-A062-9DD5E6835AB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87E50A0-1E05-49C5-88C9-46267751201F}"/>
              </a:ext>
            </a:extLst>
          </p:cNvPr>
          <p:cNvSpPr>
            <a:spLocks noGrp="1"/>
          </p:cNvSpPr>
          <p:nvPr>
            <p:ph type="sldNum" sz="quarter" idx="12"/>
          </p:nvPr>
        </p:nvSpPr>
        <p:spPr/>
        <p:txBody>
          <a:bodyPr/>
          <a:lstStyle/>
          <a:p>
            <a:fld id="{4854181D-6920-4594-9A5D-6CE56DC9F8B2}" type="slidenum">
              <a:rPr lang="en-US" smtClean="0"/>
              <a:t>‹#›</a:t>
            </a:fld>
            <a:endParaRPr lang="en-US" dirty="0"/>
          </a:p>
        </p:txBody>
      </p:sp>
      <p:sp>
        <p:nvSpPr>
          <p:cNvPr id="8" name="Freeform: Shape 7">
            <a:extLst>
              <a:ext uri="{FF2B5EF4-FFF2-40B4-BE49-F238E27FC236}">
                <a16:creationId xmlns:a16="http://schemas.microsoft.com/office/drawing/2014/main" id="{2C155C63-9F58-4422-B669-F97486280671}"/>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9" name="Freeform: Shape 8">
            <a:extLst>
              <a:ext uri="{FF2B5EF4-FFF2-40B4-BE49-F238E27FC236}">
                <a16:creationId xmlns:a16="http://schemas.microsoft.com/office/drawing/2014/main" id="{385DBA62-0EDB-47AA-86C7-90463BC9B308}"/>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2578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1D7521-E43D-41D1-B458-26B20DC6DDD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2472CF2-2653-4B98-A416-D7A0A860ECE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A6EF87F5-0B10-4AC7-9599-F088C5E796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2A07CB7-0520-4D64-B76C-C31AC557832D}"/>
              </a:ext>
            </a:extLst>
          </p:cNvPr>
          <p:cNvSpPr>
            <a:spLocks noGrp="1"/>
          </p:cNvSpPr>
          <p:nvPr>
            <p:ph type="dt" sz="half" idx="10"/>
          </p:nvPr>
        </p:nvSpPr>
        <p:spPr/>
        <p:txBody>
          <a:bodyPr/>
          <a:lstStyle/>
          <a:p>
            <a:fld id="{82EDB8D0-98ED-4B86-9D5F-E61ADC70144D}" type="datetimeFigureOut">
              <a:rPr lang="en-US" smtClean="0"/>
              <a:t>10/20/22</a:t>
            </a:fld>
            <a:endParaRPr lang="en-US" dirty="0"/>
          </a:p>
        </p:txBody>
      </p:sp>
      <p:sp>
        <p:nvSpPr>
          <p:cNvPr id="6" name="Footer Placeholder 5">
            <a:extLst>
              <a:ext uri="{FF2B5EF4-FFF2-40B4-BE49-F238E27FC236}">
                <a16:creationId xmlns:a16="http://schemas.microsoft.com/office/drawing/2014/main" id="{92EEB226-AD45-45DF-AAB5-5513AE732AA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5E96AEB-9481-4CCE-B110-FEDD334835B8}"/>
              </a:ext>
            </a:extLst>
          </p:cNvPr>
          <p:cNvSpPr>
            <a:spLocks noGrp="1"/>
          </p:cNvSpPr>
          <p:nvPr>
            <p:ph type="sldNum" sz="quarter" idx="12"/>
          </p:nvPr>
        </p:nvSpPr>
        <p:spPr/>
        <p:txBody>
          <a:bodyPr/>
          <a:lstStyle/>
          <a:p>
            <a:fld id="{4854181D-6920-4594-9A5D-6CE56DC9F8B2}" type="slidenum">
              <a:rPr lang="en-US" smtClean="0"/>
              <a:t>‹#›</a:t>
            </a:fld>
            <a:endParaRPr lang="en-US" dirty="0"/>
          </a:p>
        </p:txBody>
      </p:sp>
      <p:sp>
        <p:nvSpPr>
          <p:cNvPr id="8" name="Freeform: Shape 7">
            <a:extLst>
              <a:ext uri="{FF2B5EF4-FFF2-40B4-BE49-F238E27FC236}">
                <a16:creationId xmlns:a16="http://schemas.microsoft.com/office/drawing/2014/main" id="{6BA9707F-7BCE-464F-BF45-E216527084EE}"/>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9" name="Freeform: Shape 8">
            <a:extLst>
              <a:ext uri="{FF2B5EF4-FFF2-40B4-BE49-F238E27FC236}">
                <a16:creationId xmlns:a16="http://schemas.microsoft.com/office/drawing/2014/main" id="{BC589723-2CC8-49D1-B4E1-36FECED6A2D7}"/>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09269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7EC5685-19F1-49DA-ADE5-D5D32F1659B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FFC0A4D-22A1-4554-B5DE-887974F4DF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9D5CDC-F2CE-410E-AD13-DDC235C71C6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cap="none" spc="0" baseline="0">
                <a:solidFill>
                  <a:schemeClr val="tx1">
                    <a:tint val="75000"/>
                  </a:schemeClr>
                </a:solidFill>
                <a:latin typeface="+mn-lt"/>
              </a:defRPr>
            </a:lvl1pPr>
          </a:lstStyle>
          <a:p>
            <a:fld id="{82EDB8D0-98ED-4B86-9D5F-E61ADC70144D}" type="datetimeFigureOut">
              <a:rPr lang="en-US" smtClean="0"/>
              <a:pPr/>
              <a:t>10/20/22</a:t>
            </a:fld>
            <a:endParaRPr lang="en-US" dirty="0"/>
          </a:p>
        </p:txBody>
      </p:sp>
      <p:sp>
        <p:nvSpPr>
          <p:cNvPr id="5" name="Footer Placeholder 4">
            <a:extLst>
              <a:ext uri="{FF2B5EF4-FFF2-40B4-BE49-F238E27FC236}">
                <a16:creationId xmlns:a16="http://schemas.microsoft.com/office/drawing/2014/main" id="{9340CD45-794A-4BB0-A427-0CE61AEAF48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cap="none" spc="0" baseline="0">
                <a:solidFill>
                  <a:schemeClr val="tx1">
                    <a:tint val="75000"/>
                  </a:schemeClr>
                </a:solidFill>
                <a:latin typeface="+mn-lt"/>
              </a:defRPr>
            </a:lvl1pPr>
          </a:lstStyle>
          <a:p>
            <a:endParaRPr lang="en-US" dirty="0"/>
          </a:p>
        </p:txBody>
      </p:sp>
      <p:sp>
        <p:nvSpPr>
          <p:cNvPr id="6" name="Slide Number Placeholder 5">
            <a:extLst>
              <a:ext uri="{FF2B5EF4-FFF2-40B4-BE49-F238E27FC236}">
                <a16:creationId xmlns:a16="http://schemas.microsoft.com/office/drawing/2014/main" id="{FCB3AB91-9588-4071-92D2-364F4A6ED09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cap="none" spc="0" baseline="0">
                <a:solidFill>
                  <a:schemeClr val="tx1">
                    <a:tint val="75000"/>
                  </a:schemeClr>
                </a:solidFill>
                <a:latin typeface="+mn-lt"/>
              </a:defRPr>
            </a:lvl1pPr>
          </a:lstStyle>
          <a:p>
            <a:fld id="{4854181D-6920-4594-9A5D-6CE56DC9F8B2}" type="slidenum">
              <a:rPr lang="en-US" smtClean="0"/>
              <a:pPr/>
              <a:t>‹#›</a:t>
            </a:fld>
            <a:endParaRPr lang="en-US" dirty="0"/>
          </a:p>
        </p:txBody>
      </p:sp>
    </p:spTree>
    <p:extLst>
      <p:ext uri="{BB962C8B-B14F-4D97-AF65-F5344CB8AC3E}">
        <p14:creationId xmlns:p14="http://schemas.microsoft.com/office/powerpoint/2010/main" val="2385104054"/>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14" r:id="rId5"/>
    <p:sldLayoutId id="2147483715" r:id="rId6"/>
    <p:sldLayoutId id="2147483716" r:id="rId7"/>
    <p:sldLayoutId id="2147483717" r:id="rId8"/>
    <p:sldLayoutId id="2147483718" r:id="rId9"/>
    <p:sldLayoutId id="2147483719" r:id="rId10"/>
    <p:sldLayoutId id="2147483720" r:id="rId11"/>
  </p:sldLayoutIdLst>
  <p:txStyles>
    <p:titleStyle>
      <a:lvl1pPr algn="l" defTabSz="914400" rtl="0" eaLnBrk="1" latinLnBrk="0" hangingPunct="1">
        <a:lnSpc>
          <a:spcPct val="90000"/>
        </a:lnSpc>
        <a:spcBef>
          <a:spcPct val="0"/>
        </a:spcBef>
        <a:buNone/>
        <a:defRPr sz="40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3.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cimit.org/web/center-for-innovative-neurotech"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comments" Target="../comments/comment3.xml"/><Relationship Id="rId5" Type="http://schemas.openxmlformats.org/officeDocument/2006/relationships/hyperlink" Target="mailto:cimitcommunications@partners.org" TargetMode="External"/><Relationship Id="rId4" Type="http://schemas.openxmlformats.org/officeDocument/2006/relationships/hyperlink" Target="https://www.cimit.org/web/center-for-innovative-neurotech-advancements/events"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hyperlink" Target="https://neuroscienceblueprint.nih.gov/neurotherapeutics/blueprint-medtech/blueprint-medtech"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about:blank"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FB733855-AA1A-A43E-6E97-EF07E21A06ED}"/>
              </a:ext>
            </a:extLst>
          </p:cNvPr>
          <p:cNvPicPr>
            <a:picLocks noChangeAspect="1"/>
          </p:cNvPicPr>
          <p:nvPr/>
        </p:nvPicPr>
        <p:blipFill rotWithShape="1">
          <a:blip r:embed="rId2"/>
          <a:srcRect l="304" r="6594"/>
          <a:stretch/>
        </p:blipFill>
        <p:spPr>
          <a:xfrm>
            <a:off x="5101771" y="10"/>
            <a:ext cx="7094361" cy="6857989"/>
          </a:xfrm>
          <a:prstGeom prst="rect">
            <a:avLst/>
          </a:prstGeom>
        </p:spPr>
      </p:pic>
      <p:sp>
        <p:nvSpPr>
          <p:cNvPr id="9" name="Rectangle 8">
            <a:extLst>
              <a:ext uri="{FF2B5EF4-FFF2-40B4-BE49-F238E27FC236}">
                <a16:creationId xmlns:a16="http://schemas.microsoft.com/office/drawing/2014/main" id="{A34066D6-1B59-4642-A86D-39464CEE97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527208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 name="Arc 10">
            <a:extLst>
              <a:ext uri="{FF2B5EF4-FFF2-40B4-BE49-F238E27FC236}">
                <a16:creationId xmlns:a16="http://schemas.microsoft.com/office/drawing/2014/main" id="{18E928D9-3091-4385-B979-265D55AD02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303011">
            <a:off x="1718653" y="700861"/>
            <a:ext cx="2987899" cy="2987899"/>
          </a:xfrm>
          <a:prstGeom prst="arc">
            <a:avLst>
              <a:gd name="adj1" fmla="val 14612914"/>
              <a:gd name="adj2" fmla="val 0"/>
            </a:avLst>
          </a:prstGeom>
          <a:ln w="127000" cap="rnd">
            <a:solidFill>
              <a:schemeClr val="accent2">
                <a:lumMod val="7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C870FDF-E85B-0182-89C8-39F560063EF9}"/>
              </a:ext>
            </a:extLst>
          </p:cNvPr>
          <p:cNvSpPr>
            <a:spLocks noGrp="1"/>
          </p:cNvSpPr>
          <p:nvPr>
            <p:ph type="ctrTitle"/>
          </p:nvPr>
        </p:nvSpPr>
        <p:spPr>
          <a:xfrm>
            <a:off x="399043" y="1507841"/>
            <a:ext cx="4092525" cy="2798604"/>
          </a:xfrm>
        </p:spPr>
        <p:txBody>
          <a:bodyPr>
            <a:normAutofit/>
          </a:bodyPr>
          <a:lstStyle/>
          <a:p>
            <a:r>
              <a:rPr lang="en-US" sz="2400" b="1" dirty="0">
                <a:solidFill>
                  <a:srgbClr val="FFFFFF"/>
                </a:solidFill>
              </a:rPr>
              <a:t>The Center for Innovative </a:t>
            </a:r>
            <a:r>
              <a:rPr lang="en-US" sz="2400" b="1" dirty="0" err="1">
                <a:solidFill>
                  <a:srgbClr val="FFFFFF"/>
                </a:solidFill>
              </a:rPr>
              <a:t>NeuroTech</a:t>
            </a:r>
            <a:r>
              <a:rPr lang="en-US" sz="2400" b="1" dirty="0">
                <a:solidFill>
                  <a:srgbClr val="FFFFFF"/>
                </a:solidFill>
              </a:rPr>
              <a:t> Advancement (CINTA) &amp; </a:t>
            </a:r>
            <a:r>
              <a:rPr lang="en-US" sz="2400" b="1" dirty="0" err="1">
                <a:solidFill>
                  <a:srgbClr val="FFFFFF"/>
                </a:solidFill>
              </a:rPr>
              <a:t>NeuroTech</a:t>
            </a:r>
            <a:r>
              <a:rPr lang="en-US" sz="2400" b="1" dirty="0">
                <a:solidFill>
                  <a:srgbClr val="FFFFFF"/>
                </a:solidFill>
              </a:rPr>
              <a:t> Harbor (NTH) Announce </a:t>
            </a:r>
            <a:r>
              <a:rPr lang="en-US" sz="3200" b="1" dirty="0">
                <a:solidFill>
                  <a:srgbClr val="FFFFFF"/>
                </a:solidFill>
              </a:rPr>
              <a:t>2022</a:t>
            </a:r>
            <a:r>
              <a:rPr lang="en-US" sz="2400" b="1" dirty="0">
                <a:solidFill>
                  <a:srgbClr val="FFFFFF"/>
                </a:solidFill>
              </a:rPr>
              <a:t> Award Competition</a:t>
            </a:r>
            <a:br>
              <a:rPr lang="en-US" sz="2400" dirty="0">
                <a:solidFill>
                  <a:srgbClr val="FFFFFF"/>
                </a:solidFill>
              </a:rPr>
            </a:br>
            <a:endParaRPr lang="en-US" sz="2400" dirty="0">
              <a:solidFill>
                <a:srgbClr val="FFFFFF"/>
              </a:solidFill>
            </a:endParaRPr>
          </a:p>
        </p:txBody>
      </p:sp>
      <p:sp>
        <p:nvSpPr>
          <p:cNvPr id="3" name="Subtitle 2">
            <a:extLst>
              <a:ext uri="{FF2B5EF4-FFF2-40B4-BE49-F238E27FC236}">
                <a16:creationId xmlns:a16="http://schemas.microsoft.com/office/drawing/2014/main" id="{6A372C11-C231-BCA9-A35A-E15DD078C5D3}"/>
              </a:ext>
            </a:extLst>
          </p:cNvPr>
          <p:cNvSpPr>
            <a:spLocks noGrp="1"/>
          </p:cNvSpPr>
          <p:nvPr>
            <p:ph type="subTitle" idx="1"/>
          </p:nvPr>
        </p:nvSpPr>
        <p:spPr>
          <a:xfrm>
            <a:off x="738438" y="5610568"/>
            <a:ext cx="3277218" cy="1548286"/>
          </a:xfrm>
        </p:spPr>
        <p:txBody>
          <a:bodyPr>
            <a:normAutofit/>
          </a:bodyPr>
          <a:lstStyle/>
          <a:p>
            <a:r>
              <a:rPr lang="en-US" b="1" dirty="0">
                <a:solidFill>
                  <a:srgbClr val="FFFFFF"/>
                </a:solidFill>
              </a:rPr>
              <a:t>Supported by the NIH Blueprint MedTech Program</a:t>
            </a:r>
            <a:endParaRPr lang="en-US" dirty="0">
              <a:solidFill>
                <a:srgbClr val="FFFFFF"/>
              </a:solidFill>
            </a:endParaRPr>
          </a:p>
        </p:txBody>
      </p:sp>
      <p:sp>
        <p:nvSpPr>
          <p:cNvPr id="13" name="Oval 12">
            <a:extLst>
              <a:ext uri="{FF2B5EF4-FFF2-40B4-BE49-F238E27FC236}">
                <a16:creationId xmlns:a16="http://schemas.microsoft.com/office/drawing/2014/main" id="{7D602432-D774-4CF5-94E8-7D52D01059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01186" y="4626633"/>
            <a:ext cx="491961" cy="491961"/>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51" name="Rectangle 14">
            <a:extLst>
              <a:ext uri="{FF2B5EF4-FFF2-40B4-BE49-F238E27FC236}">
                <a16:creationId xmlns:a16="http://schemas.microsoft.com/office/drawing/2014/main" id="{CBF9EBB4-5078-47B2-AAA0-DF4A88D818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27932" y="5011563"/>
            <a:ext cx="731558" cy="731558"/>
          </a:xfrm>
          <a:prstGeom prst="rect">
            <a:avLst/>
          </a:prstGeom>
          <a:noFill/>
          <a:ln w="127000">
            <a:solidFill>
              <a:schemeClr val="accent2">
                <a:lumMod val="7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447023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897389-8FBA-69D4-480C-85527D892F56}"/>
              </a:ext>
            </a:extLst>
          </p:cNvPr>
          <p:cNvSpPr>
            <a:spLocks noGrp="1"/>
          </p:cNvSpPr>
          <p:nvPr>
            <p:ph type="title"/>
          </p:nvPr>
        </p:nvSpPr>
        <p:spPr/>
        <p:txBody>
          <a:bodyPr/>
          <a:lstStyle/>
          <a:p>
            <a:r>
              <a:rPr lang="en-US" dirty="0"/>
              <a:t>Pre-Proposal Application Sections (cont.)</a:t>
            </a:r>
          </a:p>
        </p:txBody>
      </p:sp>
      <p:sp>
        <p:nvSpPr>
          <p:cNvPr id="3" name="Content Placeholder 2">
            <a:extLst>
              <a:ext uri="{FF2B5EF4-FFF2-40B4-BE49-F238E27FC236}">
                <a16:creationId xmlns:a16="http://schemas.microsoft.com/office/drawing/2014/main" id="{48042F7F-E59A-BAF2-A1E2-6E3CC3E28282}"/>
              </a:ext>
            </a:extLst>
          </p:cNvPr>
          <p:cNvSpPr>
            <a:spLocks noGrp="1"/>
          </p:cNvSpPr>
          <p:nvPr>
            <p:ph idx="1"/>
          </p:nvPr>
        </p:nvSpPr>
        <p:spPr>
          <a:xfrm>
            <a:off x="838200" y="1613351"/>
            <a:ext cx="10719216" cy="4515214"/>
          </a:xfrm>
        </p:spPr>
        <p:txBody>
          <a:bodyPr>
            <a:normAutofit fontScale="62500" lnSpcReduction="20000"/>
          </a:bodyPr>
          <a:lstStyle/>
          <a:p>
            <a:pPr lvl="0"/>
            <a:r>
              <a:rPr lang="en-US" b="1" dirty="0"/>
              <a:t>Proposed Scope of Work (&lt;250 words)</a:t>
            </a:r>
          </a:p>
          <a:p>
            <a:pPr lvl="1"/>
            <a:r>
              <a:rPr lang="en-US" dirty="0"/>
              <a:t>Please provide an overview of the scope of work by describing the key deliverables and milestones with timeframes that will advance the product to a </a:t>
            </a:r>
            <a:r>
              <a:rPr lang="en-US" dirty="0" err="1"/>
              <a:t>commercializable</a:t>
            </a:r>
            <a:r>
              <a:rPr lang="en-US" dirty="0"/>
              <a:t> prototype</a:t>
            </a:r>
          </a:p>
          <a:p>
            <a:endParaRPr lang="en-US" dirty="0"/>
          </a:p>
          <a:p>
            <a:pPr lvl="0"/>
            <a:r>
              <a:rPr lang="en-US" b="1" dirty="0"/>
              <a:t>Team and Environment (&lt;250 words)</a:t>
            </a:r>
          </a:p>
          <a:p>
            <a:pPr lvl="1"/>
            <a:r>
              <a:rPr lang="en-US" dirty="0"/>
              <a:t>Please provide an overview of the team members, their backgrounds, the resource available to them, and why they collectively have the expertise and resources to be successful. Describe plans to support diversity, inclusion, and equity in your team.</a:t>
            </a:r>
          </a:p>
          <a:p>
            <a:pPr marL="0" indent="0">
              <a:buNone/>
            </a:pPr>
            <a:endParaRPr lang="en-US" dirty="0"/>
          </a:p>
          <a:p>
            <a:pPr marL="342900" marR="0" lvl="0" indent="-342900">
              <a:spcBef>
                <a:spcPts val="0"/>
              </a:spcBef>
              <a:spcAft>
                <a:spcPts val="0"/>
              </a:spcAft>
              <a:buSzPct val="98000"/>
              <a:buFont typeface="Symbol" pitchFamily="2" charset="2"/>
              <a:buChar char=""/>
            </a:pPr>
            <a:r>
              <a:rPr lang="en-US" sz="2900" b="1" dirty="0">
                <a:effectLst/>
                <a:ea typeface="Calibri" panose="020F0502020204030204" pitchFamily="34" charset="0"/>
                <a:cs typeface="Times New Roman" panose="02020603050405020304" pitchFamily="18" charset="0"/>
              </a:rPr>
              <a:t>Diversity</a:t>
            </a:r>
            <a:r>
              <a:rPr lang="en-US" sz="2900" b="1" dirty="0">
                <a:ea typeface="Calibri" panose="020F0502020204030204" pitchFamily="34" charset="0"/>
                <a:cs typeface="Times New Roman" panose="02020603050405020304" pitchFamily="18" charset="0"/>
              </a:rPr>
              <a:t>, Inclusion, and </a:t>
            </a:r>
            <a:r>
              <a:rPr lang="en-US" sz="2900" b="1" dirty="0">
                <a:effectLst/>
                <a:ea typeface="Calibri" panose="020F0502020204030204" pitchFamily="34" charset="0"/>
                <a:cs typeface="Times New Roman" panose="02020603050405020304" pitchFamily="18" charset="0"/>
              </a:rPr>
              <a:t>Equity</a:t>
            </a:r>
            <a:r>
              <a:rPr lang="en-US" sz="2900" b="1" dirty="0">
                <a:ea typeface="Calibri" panose="020F0502020204030204" pitchFamily="34" charset="0"/>
                <a:cs typeface="Times New Roman" panose="02020603050405020304" pitchFamily="18" charset="0"/>
              </a:rPr>
              <a:t> </a:t>
            </a:r>
            <a:r>
              <a:rPr lang="en-US" sz="2900" b="1" dirty="0">
                <a:effectLst/>
                <a:ea typeface="Calibri" panose="020F0502020204030204" pitchFamily="34" charset="0"/>
                <a:cs typeface="Times New Roman" panose="02020603050405020304" pitchFamily="18" charset="0"/>
              </a:rPr>
              <a:t>(&lt;250 words)</a:t>
            </a:r>
          </a:p>
          <a:p>
            <a:pPr marL="696913" lvl="1" indent="-223838">
              <a:spcBef>
                <a:spcPts val="0"/>
              </a:spcBef>
            </a:pPr>
            <a:r>
              <a:rPr lang="en-US" dirty="0">
                <a:effectLst/>
                <a:ea typeface="Calibri" panose="020F0502020204030204" pitchFamily="34" charset="0"/>
                <a:cs typeface="Times New Roman" panose="02020603050405020304" pitchFamily="18" charset="0"/>
              </a:rPr>
              <a:t>Describe plans to support diversity, inclusion, and equity in your team.</a:t>
            </a:r>
          </a:p>
          <a:p>
            <a:pPr marL="473075" lvl="1" indent="0">
              <a:spcBef>
                <a:spcPts val="0"/>
              </a:spcBef>
              <a:buNone/>
            </a:pPr>
            <a:endParaRPr lang="en-US" sz="3200" dirty="0">
              <a:effectLst/>
              <a:ea typeface="Calibri" panose="020F0502020204030204" pitchFamily="34" charset="0"/>
              <a:cs typeface="Times New Roman" panose="02020603050405020304" pitchFamily="18" charset="0"/>
            </a:endParaRPr>
          </a:p>
          <a:p>
            <a:pPr lvl="0"/>
            <a:r>
              <a:rPr lang="en-US" b="1" dirty="0"/>
              <a:t>Regulatory (&lt;250 words)</a:t>
            </a:r>
          </a:p>
          <a:p>
            <a:pPr lvl="1"/>
            <a:r>
              <a:rPr lang="en-US" dirty="0"/>
              <a:t>Please describe the planned pathway for regulatory clearance and the status of execution to that plan. </a:t>
            </a:r>
          </a:p>
          <a:p>
            <a:pPr marL="0" indent="0">
              <a:buNone/>
            </a:pPr>
            <a:endParaRPr lang="en-US" dirty="0"/>
          </a:p>
          <a:p>
            <a:pPr lvl="0"/>
            <a:r>
              <a:rPr lang="en-US" b="1" dirty="0"/>
              <a:t>Support Requested (Checklist)</a:t>
            </a:r>
          </a:p>
          <a:p>
            <a:pPr lvl="1"/>
            <a:r>
              <a:rPr lang="en-US" dirty="0"/>
              <a:t>Please check all boxes for which you would like assistance, if any, from the Blueprint hubs in achieving your goals. </a:t>
            </a:r>
          </a:p>
        </p:txBody>
      </p:sp>
    </p:spTree>
    <p:extLst>
      <p:ext uri="{BB962C8B-B14F-4D97-AF65-F5344CB8AC3E}">
        <p14:creationId xmlns:p14="http://schemas.microsoft.com/office/powerpoint/2010/main" val="13266520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2BFAE1-45D3-4B3B-81D2-0BF25FA84FB8}"/>
              </a:ext>
            </a:extLst>
          </p:cNvPr>
          <p:cNvSpPr>
            <a:spLocks noGrp="1"/>
          </p:cNvSpPr>
          <p:nvPr>
            <p:ph type="title"/>
          </p:nvPr>
        </p:nvSpPr>
        <p:spPr>
          <a:xfrm>
            <a:off x="752453" y="65499"/>
            <a:ext cx="10515600" cy="1325563"/>
          </a:xfrm>
        </p:spPr>
        <p:txBody>
          <a:bodyPr>
            <a:normAutofit/>
          </a:bodyPr>
          <a:lstStyle/>
          <a:p>
            <a:r>
              <a:rPr lang="en-US" dirty="0"/>
              <a:t>Updated Review Timeline</a:t>
            </a:r>
          </a:p>
        </p:txBody>
      </p:sp>
      <p:grpSp>
        <p:nvGrpSpPr>
          <p:cNvPr id="85" name="Group 84">
            <a:extLst>
              <a:ext uri="{FF2B5EF4-FFF2-40B4-BE49-F238E27FC236}">
                <a16:creationId xmlns:a16="http://schemas.microsoft.com/office/drawing/2014/main" id="{3CBD9F17-5D0C-4B4E-9E5A-BF14A83088CD}"/>
              </a:ext>
            </a:extLst>
          </p:cNvPr>
          <p:cNvGrpSpPr/>
          <p:nvPr/>
        </p:nvGrpSpPr>
        <p:grpSpPr>
          <a:xfrm>
            <a:off x="1221121" y="2935197"/>
            <a:ext cx="973055" cy="739056"/>
            <a:chOff x="1132114" y="3097762"/>
            <a:chExt cx="2600131" cy="1828800"/>
          </a:xfrm>
        </p:grpSpPr>
        <p:sp>
          <p:nvSpPr>
            <p:cNvPr id="86" name="Rectangle 85">
              <a:extLst>
                <a:ext uri="{FF2B5EF4-FFF2-40B4-BE49-F238E27FC236}">
                  <a16:creationId xmlns:a16="http://schemas.microsoft.com/office/drawing/2014/main" id="{712021C3-8F34-4CDE-97CB-ED3E40E42478}"/>
                </a:ext>
              </a:extLst>
            </p:cNvPr>
            <p:cNvSpPr/>
            <p:nvPr/>
          </p:nvSpPr>
          <p:spPr>
            <a:xfrm>
              <a:off x="1132114" y="3097762"/>
              <a:ext cx="2600131" cy="1828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Rectangle 86">
              <a:extLst>
                <a:ext uri="{FF2B5EF4-FFF2-40B4-BE49-F238E27FC236}">
                  <a16:creationId xmlns:a16="http://schemas.microsoft.com/office/drawing/2014/main" id="{F942F818-3E2C-4548-AF4D-A312D9A06CF9}"/>
                </a:ext>
              </a:extLst>
            </p:cNvPr>
            <p:cNvSpPr/>
            <p:nvPr/>
          </p:nvSpPr>
          <p:spPr>
            <a:xfrm>
              <a:off x="1132114" y="4012162"/>
              <a:ext cx="2600131" cy="914400"/>
            </a:xfrm>
            <a:prstGeom prst="rect">
              <a:avLst/>
            </a:prstGeom>
            <a:solidFill>
              <a:schemeClr val="tx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8" name="Group 87">
            <a:extLst>
              <a:ext uri="{FF2B5EF4-FFF2-40B4-BE49-F238E27FC236}">
                <a16:creationId xmlns:a16="http://schemas.microsoft.com/office/drawing/2014/main" id="{7AA1D68B-1357-4B4B-B92C-ABE37E13060A}"/>
              </a:ext>
            </a:extLst>
          </p:cNvPr>
          <p:cNvGrpSpPr/>
          <p:nvPr/>
        </p:nvGrpSpPr>
        <p:grpSpPr>
          <a:xfrm>
            <a:off x="3415297" y="2935197"/>
            <a:ext cx="973055" cy="739056"/>
            <a:chOff x="1132114" y="3097762"/>
            <a:chExt cx="2600131" cy="1828800"/>
          </a:xfrm>
        </p:grpSpPr>
        <p:sp>
          <p:nvSpPr>
            <p:cNvPr id="89" name="Rectangle 88">
              <a:extLst>
                <a:ext uri="{FF2B5EF4-FFF2-40B4-BE49-F238E27FC236}">
                  <a16:creationId xmlns:a16="http://schemas.microsoft.com/office/drawing/2014/main" id="{BEC509C9-8A71-4329-845F-B492EA66C0E1}"/>
                </a:ext>
              </a:extLst>
            </p:cNvPr>
            <p:cNvSpPr/>
            <p:nvPr/>
          </p:nvSpPr>
          <p:spPr>
            <a:xfrm>
              <a:off x="1132114" y="3097762"/>
              <a:ext cx="2600131" cy="1828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Rectangle 89">
              <a:extLst>
                <a:ext uri="{FF2B5EF4-FFF2-40B4-BE49-F238E27FC236}">
                  <a16:creationId xmlns:a16="http://schemas.microsoft.com/office/drawing/2014/main" id="{EDCB7B42-43AF-4784-AAAA-D2AE4E8BBA34}"/>
                </a:ext>
              </a:extLst>
            </p:cNvPr>
            <p:cNvSpPr/>
            <p:nvPr/>
          </p:nvSpPr>
          <p:spPr>
            <a:xfrm>
              <a:off x="1132114" y="4012162"/>
              <a:ext cx="2600131" cy="914400"/>
            </a:xfrm>
            <a:prstGeom prst="rect">
              <a:avLst/>
            </a:prstGeom>
            <a:solidFill>
              <a:schemeClr val="tx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91" name="Group 90">
            <a:extLst>
              <a:ext uri="{FF2B5EF4-FFF2-40B4-BE49-F238E27FC236}">
                <a16:creationId xmlns:a16="http://schemas.microsoft.com/office/drawing/2014/main" id="{368C58A7-62CE-423F-A9D3-582CC401CACA}"/>
              </a:ext>
            </a:extLst>
          </p:cNvPr>
          <p:cNvGrpSpPr/>
          <p:nvPr/>
        </p:nvGrpSpPr>
        <p:grpSpPr>
          <a:xfrm>
            <a:off x="5609473" y="2935197"/>
            <a:ext cx="973055" cy="739056"/>
            <a:chOff x="1132114" y="3097762"/>
            <a:chExt cx="2600131" cy="1828800"/>
          </a:xfrm>
        </p:grpSpPr>
        <p:sp>
          <p:nvSpPr>
            <p:cNvPr id="92" name="Rectangle 91">
              <a:extLst>
                <a:ext uri="{FF2B5EF4-FFF2-40B4-BE49-F238E27FC236}">
                  <a16:creationId xmlns:a16="http://schemas.microsoft.com/office/drawing/2014/main" id="{210E6873-4192-4384-B6E9-D8C54866F5C4}"/>
                </a:ext>
              </a:extLst>
            </p:cNvPr>
            <p:cNvSpPr/>
            <p:nvPr/>
          </p:nvSpPr>
          <p:spPr>
            <a:xfrm>
              <a:off x="1132114" y="3097762"/>
              <a:ext cx="2600131" cy="1828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Rectangle 92">
              <a:extLst>
                <a:ext uri="{FF2B5EF4-FFF2-40B4-BE49-F238E27FC236}">
                  <a16:creationId xmlns:a16="http://schemas.microsoft.com/office/drawing/2014/main" id="{4D194D22-6E05-45A7-A638-83752CF8D33E}"/>
                </a:ext>
              </a:extLst>
            </p:cNvPr>
            <p:cNvSpPr/>
            <p:nvPr/>
          </p:nvSpPr>
          <p:spPr>
            <a:xfrm>
              <a:off x="1132114" y="4012162"/>
              <a:ext cx="2600131" cy="914400"/>
            </a:xfrm>
            <a:prstGeom prst="rect">
              <a:avLst/>
            </a:prstGeom>
            <a:solidFill>
              <a:schemeClr val="tx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4" name="Group 93">
            <a:extLst>
              <a:ext uri="{FF2B5EF4-FFF2-40B4-BE49-F238E27FC236}">
                <a16:creationId xmlns:a16="http://schemas.microsoft.com/office/drawing/2014/main" id="{5D65F40F-0777-4F5F-896C-5A5E63304F43}"/>
              </a:ext>
            </a:extLst>
          </p:cNvPr>
          <p:cNvGrpSpPr/>
          <p:nvPr/>
        </p:nvGrpSpPr>
        <p:grpSpPr>
          <a:xfrm>
            <a:off x="7803649" y="2935197"/>
            <a:ext cx="973055" cy="739056"/>
            <a:chOff x="1132114" y="3097762"/>
            <a:chExt cx="2600131" cy="1828800"/>
          </a:xfrm>
        </p:grpSpPr>
        <p:sp>
          <p:nvSpPr>
            <p:cNvPr id="95" name="Rectangle 94">
              <a:extLst>
                <a:ext uri="{FF2B5EF4-FFF2-40B4-BE49-F238E27FC236}">
                  <a16:creationId xmlns:a16="http://schemas.microsoft.com/office/drawing/2014/main" id="{A4060ED1-9E39-4139-9E81-F02CE4058AEE}"/>
                </a:ext>
              </a:extLst>
            </p:cNvPr>
            <p:cNvSpPr/>
            <p:nvPr/>
          </p:nvSpPr>
          <p:spPr>
            <a:xfrm>
              <a:off x="1132114" y="3097762"/>
              <a:ext cx="2600131" cy="1828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Rectangle 95">
              <a:extLst>
                <a:ext uri="{FF2B5EF4-FFF2-40B4-BE49-F238E27FC236}">
                  <a16:creationId xmlns:a16="http://schemas.microsoft.com/office/drawing/2014/main" id="{3485778F-2C2D-4CC8-9B21-A6BE1B2A426C}"/>
                </a:ext>
              </a:extLst>
            </p:cNvPr>
            <p:cNvSpPr/>
            <p:nvPr/>
          </p:nvSpPr>
          <p:spPr>
            <a:xfrm>
              <a:off x="1132114" y="4012162"/>
              <a:ext cx="2600131" cy="914400"/>
            </a:xfrm>
            <a:prstGeom prst="rect">
              <a:avLst/>
            </a:prstGeom>
            <a:solidFill>
              <a:schemeClr val="tx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7" name="Group 96">
            <a:extLst>
              <a:ext uri="{FF2B5EF4-FFF2-40B4-BE49-F238E27FC236}">
                <a16:creationId xmlns:a16="http://schemas.microsoft.com/office/drawing/2014/main" id="{D5341B16-F69A-49E3-8B62-15DC9A574CB6}"/>
              </a:ext>
            </a:extLst>
          </p:cNvPr>
          <p:cNvGrpSpPr/>
          <p:nvPr/>
        </p:nvGrpSpPr>
        <p:grpSpPr>
          <a:xfrm>
            <a:off x="9997825" y="2935197"/>
            <a:ext cx="973055" cy="739056"/>
            <a:chOff x="1132114" y="3097762"/>
            <a:chExt cx="2600131" cy="1828800"/>
          </a:xfrm>
        </p:grpSpPr>
        <p:sp>
          <p:nvSpPr>
            <p:cNvPr id="98" name="Rectangle 97">
              <a:extLst>
                <a:ext uri="{FF2B5EF4-FFF2-40B4-BE49-F238E27FC236}">
                  <a16:creationId xmlns:a16="http://schemas.microsoft.com/office/drawing/2014/main" id="{3D1CF9D1-CC2F-4FDF-BA64-B6661949B07F}"/>
                </a:ext>
              </a:extLst>
            </p:cNvPr>
            <p:cNvSpPr/>
            <p:nvPr/>
          </p:nvSpPr>
          <p:spPr>
            <a:xfrm>
              <a:off x="1132114" y="3097762"/>
              <a:ext cx="2600131" cy="1828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Rectangle 98">
              <a:extLst>
                <a:ext uri="{FF2B5EF4-FFF2-40B4-BE49-F238E27FC236}">
                  <a16:creationId xmlns:a16="http://schemas.microsoft.com/office/drawing/2014/main" id="{59FD4F30-C545-412A-B1C7-436AA0CB0600}"/>
                </a:ext>
              </a:extLst>
            </p:cNvPr>
            <p:cNvSpPr/>
            <p:nvPr/>
          </p:nvSpPr>
          <p:spPr>
            <a:xfrm>
              <a:off x="1132114" y="4012162"/>
              <a:ext cx="2600131" cy="914400"/>
            </a:xfrm>
            <a:prstGeom prst="rect">
              <a:avLst/>
            </a:prstGeom>
            <a:solidFill>
              <a:schemeClr val="tx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 name="Group 3">
            <a:extLst>
              <a:ext uri="{FF2B5EF4-FFF2-40B4-BE49-F238E27FC236}">
                <a16:creationId xmlns:a16="http://schemas.microsoft.com/office/drawing/2014/main" id="{45DF536D-D965-4C1F-BA3F-3191CC57E17A}"/>
              </a:ext>
            </a:extLst>
          </p:cNvPr>
          <p:cNvGrpSpPr/>
          <p:nvPr/>
        </p:nvGrpSpPr>
        <p:grpSpPr>
          <a:xfrm>
            <a:off x="163727" y="2946384"/>
            <a:ext cx="914400" cy="739056"/>
            <a:chOff x="1132114" y="3097762"/>
            <a:chExt cx="2600131" cy="1828800"/>
          </a:xfrm>
        </p:grpSpPr>
        <p:sp>
          <p:nvSpPr>
            <p:cNvPr id="3" name="Rectangle 2">
              <a:extLst>
                <a:ext uri="{FF2B5EF4-FFF2-40B4-BE49-F238E27FC236}">
                  <a16:creationId xmlns:a16="http://schemas.microsoft.com/office/drawing/2014/main" id="{A8693443-770F-40F2-959E-3630942A7829}"/>
                </a:ext>
              </a:extLst>
            </p:cNvPr>
            <p:cNvSpPr/>
            <p:nvPr/>
          </p:nvSpPr>
          <p:spPr>
            <a:xfrm>
              <a:off x="1132114" y="3097762"/>
              <a:ext cx="2600131" cy="18288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39B53121-5D47-448F-B0AF-1E2E80CFBADB}"/>
                </a:ext>
              </a:extLst>
            </p:cNvPr>
            <p:cNvSpPr/>
            <p:nvPr/>
          </p:nvSpPr>
          <p:spPr>
            <a:xfrm>
              <a:off x="1132114" y="4012162"/>
              <a:ext cx="2600131" cy="914400"/>
            </a:xfrm>
            <a:prstGeom prst="rect">
              <a:avLst/>
            </a:pr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6" name="Group 35">
            <a:extLst>
              <a:ext uri="{FF2B5EF4-FFF2-40B4-BE49-F238E27FC236}">
                <a16:creationId xmlns:a16="http://schemas.microsoft.com/office/drawing/2014/main" id="{87F5E8C4-0325-4DB6-9B60-89DAEDF4A455}"/>
              </a:ext>
            </a:extLst>
          </p:cNvPr>
          <p:cNvGrpSpPr/>
          <p:nvPr/>
        </p:nvGrpSpPr>
        <p:grpSpPr>
          <a:xfrm>
            <a:off x="2353200" y="2935197"/>
            <a:ext cx="914400" cy="739056"/>
            <a:chOff x="1132114" y="3097762"/>
            <a:chExt cx="2600131" cy="1828800"/>
          </a:xfrm>
        </p:grpSpPr>
        <p:sp>
          <p:nvSpPr>
            <p:cNvPr id="37" name="Rectangle 36">
              <a:extLst>
                <a:ext uri="{FF2B5EF4-FFF2-40B4-BE49-F238E27FC236}">
                  <a16:creationId xmlns:a16="http://schemas.microsoft.com/office/drawing/2014/main" id="{ABBBB214-6923-4291-8536-BD95E5CAD9AA}"/>
                </a:ext>
              </a:extLst>
            </p:cNvPr>
            <p:cNvSpPr/>
            <p:nvPr/>
          </p:nvSpPr>
          <p:spPr>
            <a:xfrm>
              <a:off x="1132114" y="3097762"/>
              <a:ext cx="2600131" cy="1828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B2174CD5-FD06-48F2-8F7A-5F583E5D0A0E}"/>
                </a:ext>
              </a:extLst>
            </p:cNvPr>
            <p:cNvSpPr/>
            <p:nvPr/>
          </p:nvSpPr>
          <p:spPr>
            <a:xfrm>
              <a:off x="1132114" y="4012162"/>
              <a:ext cx="2600131" cy="914400"/>
            </a:xfrm>
            <a:prstGeom prst="rect">
              <a:avLst/>
            </a:pr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9" name="Group 38">
            <a:extLst>
              <a:ext uri="{FF2B5EF4-FFF2-40B4-BE49-F238E27FC236}">
                <a16:creationId xmlns:a16="http://schemas.microsoft.com/office/drawing/2014/main" id="{268B3F1F-F06F-4AA6-99BE-460E5B0CDEAB}"/>
              </a:ext>
            </a:extLst>
          </p:cNvPr>
          <p:cNvGrpSpPr/>
          <p:nvPr/>
        </p:nvGrpSpPr>
        <p:grpSpPr>
          <a:xfrm>
            <a:off x="4547376" y="2935197"/>
            <a:ext cx="914400" cy="739056"/>
            <a:chOff x="1132114" y="3097762"/>
            <a:chExt cx="2600131" cy="1828800"/>
          </a:xfrm>
        </p:grpSpPr>
        <p:sp>
          <p:nvSpPr>
            <p:cNvPr id="40" name="Rectangle 39">
              <a:extLst>
                <a:ext uri="{FF2B5EF4-FFF2-40B4-BE49-F238E27FC236}">
                  <a16:creationId xmlns:a16="http://schemas.microsoft.com/office/drawing/2014/main" id="{28418BC2-D9B9-48A8-9E73-9BB53796072F}"/>
                </a:ext>
              </a:extLst>
            </p:cNvPr>
            <p:cNvSpPr/>
            <p:nvPr/>
          </p:nvSpPr>
          <p:spPr>
            <a:xfrm>
              <a:off x="1132114" y="3097762"/>
              <a:ext cx="2600131" cy="18288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B7FBA7F1-131D-48E7-A948-1149F0B23225}"/>
                </a:ext>
              </a:extLst>
            </p:cNvPr>
            <p:cNvSpPr/>
            <p:nvPr/>
          </p:nvSpPr>
          <p:spPr>
            <a:xfrm>
              <a:off x="1132114" y="4012162"/>
              <a:ext cx="2600131" cy="914400"/>
            </a:xfrm>
            <a:prstGeom prst="rect">
              <a:avLst/>
            </a:pr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2" name="Group 41">
            <a:extLst>
              <a:ext uri="{FF2B5EF4-FFF2-40B4-BE49-F238E27FC236}">
                <a16:creationId xmlns:a16="http://schemas.microsoft.com/office/drawing/2014/main" id="{BA1A92FD-A119-4DF9-BFE6-EDA327061421}"/>
              </a:ext>
            </a:extLst>
          </p:cNvPr>
          <p:cNvGrpSpPr/>
          <p:nvPr/>
        </p:nvGrpSpPr>
        <p:grpSpPr>
          <a:xfrm>
            <a:off x="6741552" y="2935197"/>
            <a:ext cx="914400" cy="739056"/>
            <a:chOff x="1132114" y="3097762"/>
            <a:chExt cx="2600131" cy="1828800"/>
          </a:xfrm>
        </p:grpSpPr>
        <p:sp>
          <p:nvSpPr>
            <p:cNvPr id="73" name="Rectangle 72">
              <a:extLst>
                <a:ext uri="{FF2B5EF4-FFF2-40B4-BE49-F238E27FC236}">
                  <a16:creationId xmlns:a16="http://schemas.microsoft.com/office/drawing/2014/main" id="{B6F3BAA8-565E-4E85-A981-4DDF1CAAAD29}"/>
                </a:ext>
              </a:extLst>
            </p:cNvPr>
            <p:cNvSpPr/>
            <p:nvPr/>
          </p:nvSpPr>
          <p:spPr>
            <a:xfrm>
              <a:off x="1132114" y="3097762"/>
              <a:ext cx="2600131" cy="18288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a:extLst>
                <a:ext uri="{FF2B5EF4-FFF2-40B4-BE49-F238E27FC236}">
                  <a16:creationId xmlns:a16="http://schemas.microsoft.com/office/drawing/2014/main" id="{E06F3A5B-E7AE-473C-A45B-00B40C749F20}"/>
                </a:ext>
              </a:extLst>
            </p:cNvPr>
            <p:cNvSpPr/>
            <p:nvPr/>
          </p:nvSpPr>
          <p:spPr>
            <a:xfrm>
              <a:off x="1132114" y="4012162"/>
              <a:ext cx="2600131" cy="914400"/>
            </a:xfrm>
            <a:prstGeom prst="rect">
              <a:avLst/>
            </a:pr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5" name="Group 74">
            <a:extLst>
              <a:ext uri="{FF2B5EF4-FFF2-40B4-BE49-F238E27FC236}">
                <a16:creationId xmlns:a16="http://schemas.microsoft.com/office/drawing/2014/main" id="{E9DF7CBE-EA88-45DA-96D7-C4DA3FDF5901}"/>
              </a:ext>
            </a:extLst>
          </p:cNvPr>
          <p:cNvGrpSpPr/>
          <p:nvPr/>
        </p:nvGrpSpPr>
        <p:grpSpPr>
          <a:xfrm>
            <a:off x="8935728" y="2935197"/>
            <a:ext cx="914400" cy="739056"/>
            <a:chOff x="1132114" y="3097762"/>
            <a:chExt cx="2600131" cy="1828800"/>
          </a:xfrm>
        </p:grpSpPr>
        <p:sp>
          <p:nvSpPr>
            <p:cNvPr id="76" name="Rectangle 75">
              <a:extLst>
                <a:ext uri="{FF2B5EF4-FFF2-40B4-BE49-F238E27FC236}">
                  <a16:creationId xmlns:a16="http://schemas.microsoft.com/office/drawing/2014/main" id="{B55F0835-02AA-47E0-84FD-F6A9B3D8A531}"/>
                </a:ext>
              </a:extLst>
            </p:cNvPr>
            <p:cNvSpPr/>
            <p:nvPr/>
          </p:nvSpPr>
          <p:spPr>
            <a:xfrm>
              <a:off x="1132114" y="3097762"/>
              <a:ext cx="2600131" cy="18288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a:extLst>
                <a:ext uri="{FF2B5EF4-FFF2-40B4-BE49-F238E27FC236}">
                  <a16:creationId xmlns:a16="http://schemas.microsoft.com/office/drawing/2014/main" id="{F297B65E-953F-49D7-8AE2-03C5784851B5}"/>
                </a:ext>
              </a:extLst>
            </p:cNvPr>
            <p:cNvSpPr/>
            <p:nvPr/>
          </p:nvSpPr>
          <p:spPr>
            <a:xfrm>
              <a:off x="1132114" y="4012162"/>
              <a:ext cx="2600131" cy="914400"/>
            </a:xfrm>
            <a:prstGeom prst="rect">
              <a:avLst/>
            </a:pr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8" name="Group 77">
            <a:extLst>
              <a:ext uri="{FF2B5EF4-FFF2-40B4-BE49-F238E27FC236}">
                <a16:creationId xmlns:a16="http://schemas.microsoft.com/office/drawing/2014/main" id="{DC28979C-DC31-4425-BD5D-194D23EAB43D}"/>
              </a:ext>
            </a:extLst>
          </p:cNvPr>
          <p:cNvGrpSpPr/>
          <p:nvPr/>
        </p:nvGrpSpPr>
        <p:grpSpPr>
          <a:xfrm>
            <a:off x="11147904" y="2946384"/>
            <a:ext cx="914400" cy="739056"/>
            <a:chOff x="1132114" y="3097762"/>
            <a:chExt cx="2600131" cy="1828800"/>
          </a:xfrm>
        </p:grpSpPr>
        <p:sp>
          <p:nvSpPr>
            <p:cNvPr id="79" name="Rectangle 78">
              <a:extLst>
                <a:ext uri="{FF2B5EF4-FFF2-40B4-BE49-F238E27FC236}">
                  <a16:creationId xmlns:a16="http://schemas.microsoft.com/office/drawing/2014/main" id="{B99A96BC-26D1-41BB-8DCE-73C55A356CC6}"/>
                </a:ext>
              </a:extLst>
            </p:cNvPr>
            <p:cNvSpPr/>
            <p:nvPr/>
          </p:nvSpPr>
          <p:spPr>
            <a:xfrm>
              <a:off x="1132114" y="3097762"/>
              <a:ext cx="2600131" cy="18288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a:extLst>
                <a:ext uri="{FF2B5EF4-FFF2-40B4-BE49-F238E27FC236}">
                  <a16:creationId xmlns:a16="http://schemas.microsoft.com/office/drawing/2014/main" id="{4AC7F8C9-405A-4635-A21D-90B1C3411E9C}"/>
                </a:ext>
              </a:extLst>
            </p:cNvPr>
            <p:cNvSpPr/>
            <p:nvPr/>
          </p:nvSpPr>
          <p:spPr>
            <a:xfrm>
              <a:off x="1132114" y="4012162"/>
              <a:ext cx="2600131" cy="914400"/>
            </a:xfrm>
            <a:prstGeom prst="rect">
              <a:avLst/>
            </a:pr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 name="TextBox 4">
            <a:extLst>
              <a:ext uri="{FF2B5EF4-FFF2-40B4-BE49-F238E27FC236}">
                <a16:creationId xmlns:a16="http://schemas.microsoft.com/office/drawing/2014/main" id="{74501AE6-5627-486E-8935-B2F0C3EAAA52}"/>
              </a:ext>
            </a:extLst>
          </p:cNvPr>
          <p:cNvSpPr txBox="1"/>
          <p:nvPr/>
        </p:nvSpPr>
        <p:spPr>
          <a:xfrm>
            <a:off x="5389717" y="2857587"/>
            <a:ext cx="1412567" cy="523220"/>
          </a:xfrm>
          <a:prstGeom prst="rect">
            <a:avLst/>
          </a:prstGeom>
          <a:noFill/>
        </p:spPr>
        <p:txBody>
          <a:bodyPr wrap="none" rtlCol="0" anchor="ctr">
            <a:spAutoFit/>
          </a:bodyPr>
          <a:lstStyle/>
          <a:p>
            <a:pPr algn="ctr"/>
            <a:r>
              <a:rPr lang="en-US" sz="2800" b="1" dirty="0"/>
              <a:t>Dec 16</a:t>
            </a:r>
          </a:p>
        </p:txBody>
      </p:sp>
      <p:sp>
        <p:nvSpPr>
          <p:cNvPr id="81" name="TextBox 80">
            <a:extLst>
              <a:ext uri="{FF2B5EF4-FFF2-40B4-BE49-F238E27FC236}">
                <a16:creationId xmlns:a16="http://schemas.microsoft.com/office/drawing/2014/main" id="{995BDFA9-F7BB-4140-B103-E5F5B54B07DA}"/>
              </a:ext>
            </a:extLst>
          </p:cNvPr>
          <p:cNvSpPr txBox="1"/>
          <p:nvPr/>
        </p:nvSpPr>
        <p:spPr>
          <a:xfrm>
            <a:off x="7614608" y="2857586"/>
            <a:ext cx="1351140" cy="523220"/>
          </a:xfrm>
          <a:prstGeom prst="rect">
            <a:avLst/>
          </a:prstGeom>
          <a:noFill/>
        </p:spPr>
        <p:txBody>
          <a:bodyPr wrap="none" rtlCol="0" anchor="ctr">
            <a:spAutoFit/>
          </a:bodyPr>
          <a:lstStyle/>
          <a:p>
            <a:pPr algn="ctr"/>
            <a:r>
              <a:rPr lang="en-US" sz="2800" b="1" dirty="0"/>
              <a:t>Jan 27</a:t>
            </a:r>
          </a:p>
        </p:txBody>
      </p:sp>
      <p:sp>
        <p:nvSpPr>
          <p:cNvPr id="82" name="TextBox 81">
            <a:extLst>
              <a:ext uri="{FF2B5EF4-FFF2-40B4-BE49-F238E27FC236}">
                <a16:creationId xmlns:a16="http://schemas.microsoft.com/office/drawing/2014/main" id="{3AE701C0-6BB3-4BCD-9AB1-2ED8D1064148}"/>
              </a:ext>
            </a:extLst>
          </p:cNvPr>
          <p:cNvSpPr txBox="1"/>
          <p:nvPr/>
        </p:nvSpPr>
        <p:spPr>
          <a:xfrm>
            <a:off x="10071195" y="2857586"/>
            <a:ext cx="826316" cy="523220"/>
          </a:xfrm>
          <a:prstGeom prst="rect">
            <a:avLst/>
          </a:prstGeom>
          <a:noFill/>
        </p:spPr>
        <p:txBody>
          <a:bodyPr wrap="none" rtlCol="0" anchor="ctr">
            <a:spAutoFit/>
          </a:bodyPr>
          <a:lstStyle/>
          <a:p>
            <a:pPr algn="ctr"/>
            <a:r>
              <a:rPr lang="en-US" sz="2800" b="1" dirty="0"/>
              <a:t>Feb</a:t>
            </a:r>
          </a:p>
        </p:txBody>
      </p:sp>
      <p:sp>
        <p:nvSpPr>
          <p:cNvPr id="83" name="TextBox 82">
            <a:extLst>
              <a:ext uri="{FF2B5EF4-FFF2-40B4-BE49-F238E27FC236}">
                <a16:creationId xmlns:a16="http://schemas.microsoft.com/office/drawing/2014/main" id="{62503C2D-CCEF-423B-AF97-62A7381FC424}"/>
              </a:ext>
            </a:extLst>
          </p:cNvPr>
          <p:cNvSpPr txBox="1"/>
          <p:nvPr/>
        </p:nvSpPr>
        <p:spPr>
          <a:xfrm>
            <a:off x="3174702" y="2862021"/>
            <a:ext cx="1454245" cy="523220"/>
          </a:xfrm>
          <a:prstGeom prst="rect">
            <a:avLst/>
          </a:prstGeom>
          <a:noFill/>
        </p:spPr>
        <p:txBody>
          <a:bodyPr wrap="none" rtlCol="0" anchor="ctr">
            <a:spAutoFit/>
          </a:bodyPr>
          <a:lstStyle/>
          <a:p>
            <a:pPr algn="ctr"/>
            <a:r>
              <a:rPr lang="en-US" sz="2800" b="1" dirty="0"/>
              <a:t>Nov 14</a:t>
            </a:r>
          </a:p>
        </p:txBody>
      </p:sp>
      <p:sp>
        <p:nvSpPr>
          <p:cNvPr id="84" name="TextBox 83">
            <a:extLst>
              <a:ext uri="{FF2B5EF4-FFF2-40B4-BE49-F238E27FC236}">
                <a16:creationId xmlns:a16="http://schemas.microsoft.com/office/drawing/2014/main" id="{1C8D89FF-07DB-49ED-88D5-37B25E75FDF1}"/>
              </a:ext>
            </a:extLst>
          </p:cNvPr>
          <p:cNvSpPr txBox="1"/>
          <p:nvPr/>
        </p:nvSpPr>
        <p:spPr>
          <a:xfrm>
            <a:off x="1112774" y="2888363"/>
            <a:ext cx="1189749" cy="461665"/>
          </a:xfrm>
          <a:prstGeom prst="rect">
            <a:avLst/>
          </a:prstGeom>
          <a:noFill/>
        </p:spPr>
        <p:txBody>
          <a:bodyPr wrap="none" rtlCol="0" anchor="ctr">
            <a:spAutoFit/>
          </a:bodyPr>
          <a:lstStyle/>
          <a:p>
            <a:pPr algn="ctr"/>
            <a:r>
              <a:rPr lang="en-US" sz="2400" b="1" dirty="0"/>
              <a:t>Oct 24</a:t>
            </a:r>
          </a:p>
        </p:txBody>
      </p:sp>
      <p:cxnSp>
        <p:nvCxnSpPr>
          <p:cNvPr id="9" name="Straight Connector 8">
            <a:extLst>
              <a:ext uri="{FF2B5EF4-FFF2-40B4-BE49-F238E27FC236}">
                <a16:creationId xmlns:a16="http://schemas.microsoft.com/office/drawing/2014/main" id="{BD3D6DA3-C4E8-444D-B5AC-0D2815324D0C}"/>
              </a:ext>
            </a:extLst>
          </p:cNvPr>
          <p:cNvCxnSpPr>
            <a:cxnSpLocks/>
            <a:stCxn id="87" idx="2"/>
          </p:cNvCxnSpPr>
          <p:nvPr/>
        </p:nvCxnSpPr>
        <p:spPr>
          <a:xfrm flipH="1">
            <a:off x="1707648" y="3674253"/>
            <a:ext cx="1" cy="582733"/>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4775EFEC-10C6-4CE2-826D-D38FC32BF769}"/>
              </a:ext>
            </a:extLst>
          </p:cNvPr>
          <p:cNvCxnSpPr>
            <a:cxnSpLocks/>
            <a:stCxn id="89" idx="0"/>
          </p:cNvCxnSpPr>
          <p:nvPr/>
        </p:nvCxnSpPr>
        <p:spPr>
          <a:xfrm flipH="1" flipV="1">
            <a:off x="3901824" y="2352464"/>
            <a:ext cx="1" cy="582733"/>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68687434-C062-4F04-8950-C9868C9A8709}"/>
              </a:ext>
            </a:extLst>
          </p:cNvPr>
          <p:cNvCxnSpPr>
            <a:cxnSpLocks/>
            <a:stCxn id="93" idx="2"/>
          </p:cNvCxnSpPr>
          <p:nvPr/>
        </p:nvCxnSpPr>
        <p:spPr>
          <a:xfrm flipH="1">
            <a:off x="6096000" y="3674253"/>
            <a:ext cx="1" cy="582733"/>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18C41F0C-278C-4A8C-BFF9-B401206415F7}"/>
              </a:ext>
            </a:extLst>
          </p:cNvPr>
          <p:cNvCxnSpPr>
            <a:cxnSpLocks/>
            <a:stCxn id="95" idx="0"/>
          </p:cNvCxnSpPr>
          <p:nvPr/>
        </p:nvCxnSpPr>
        <p:spPr>
          <a:xfrm flipH="1" flipV="1">
            <a:off x="8290176" y="2352464"/>
            <a:ext cx="1" cy="582733"/>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16CE2D21-B0AA-4404-A7EC-B00C01EB3978}"/>
              </a:ext>
            </a:extLst>
          </p:cNvPr>
          <p:cNvCxnSpPr>
            <a:cxnSpLocks/>
            <a:stCxn id="99" idx="2"/>
          </p:cNvCxnSpPr>
          <p:nvPr/>
        </p:nvCxnSpPr>
        <p:spPr>
          <a:xfrm flipH="1">
            <a:off x="10484352" y="3674253"/>
            <a:ext cx="1" cy="582733"/>
          </a:xfrm>
          <a:prstGeom prst="line">
            <a:avLst/>
          </a:prstGeom>
        </p:spPr>
        <p:style>
          <a:lnRef idx="1">
            <a:schemeClr val="accent1"/>
          </a:lnRef>
          <a:fillRef idx="0">
            <a:schemeClr val="accent1"/>
          </a:fillRef>
          <a:effectRef idx="0">
            <a:schemeClr val="accent1"/>
          </a:effectRef>
          <a:fontRef idx="minor">
            <a:schemeClr val="tx1"/>
          </a:fontRef>
        </p:style>
      </p:cxnSp>
      <p:sp>
        <p:nvSpPr>
          <p:cNvPr id="121" name="TextBox 120">
            <a:extLst>
              <a:ext uri="{FF2B5EF4-FFF2-40B4-BE49-F238E27FC236}">
                <a16:creationId xmlns:a16="http://schemas.microsoft.com/office/drawing/2014/main" id="{967D4379-3B28-4F6C-8F1E-C6589131E0F4}"/>
              </a:ext>
            </a:extLst>
          </p:cNvPr>
          <p:cNvSpPr txBox="1"/>
          <p:nvPr/>
        </p:nvSpPr>
        <p:spPr>
          <a:xfrm>
            <a:off x="684514" y="2288768"/>
            <a:ext cx="2056698" cy="461665"/>
          </a:xfrm>
          <a:prstGeom prst="rect">
            <a:avLst/>
          </a:prstGeom>
          <a:noFill/>
        </p:spPr>
        <p:txBody>
          <a:bodyPr wrap="square" lIns="0" rIns="0" rtlCol="0" anchor="b">
            <a:spAutoFit/>
          </a:bodyPr>
          <a:lstStyle/>
          <a:p>
            <a:pPr algn="ctr"/>
            <a:r>
              <a:rPr lang="en-US" sz="2400" b="1" noProof="1">
                <a:solidFill>
                  <a:schemeClr val="tx2">
                    <a:lumMod val="75000"/>
                  </a:schemeClr>
                </a:solidFill>
              </a:rPr>
              <a:t>Pre-Proposals</a:t>
            </a:r>
          </a:p>
        </p:txBody>
      </p:sp>
      <p:sp>
        <p:nvSpPr>
          <p:cNvPr id="122" name="TextBox 121">
            <a:extLst>
              <a:ext uri="{FF2B5EF4-FFF2-40B4-BE49-F238E27FC236}">
                <a16:creationId xmlns:a16="http://schemas.microsoft.com/office/drawing/2014/main" id="{5FBF87AD-50A0-4A09-BBBF-7975DE1262E7}"/>
              </a:ext>
            </a:extLst>
          </p:cNvPr>
          <p:cNvSpPr txBox="1"/>
          <p:nvPr/>
        </p:nvSpPr>
        <p:spPr>
          <a:xfrm>
            <a:off x="2873475" y="3902644"/>
            <a:ext cx="2056698" cy="830997"/>
          </a:xfrm>
          <a:prstGeom prst="rect">
            <a:avLst/>
          </a:prstGeom>
          <a:noFill/>
        </p:spPr>
        <p:txBody>
          <a:bodyPr wrap="square" lIns="0" rIns="0" rtlCol="0" anchor="b">
            <a:spAutoFit/>
          </a:bodyPr>
          <a:lstStyle/>
          <a:p>
            <a:pPr algn="ctr"/>
            <a:r>
              <a:rPr lang="en-US" sz="2400" b="1" noProof="1">
                <a:solidFill>
                  <a:schemeClr val="tx1">
                    <a:lumMod val="65000"/>
                    <a:lumOff val="35000"/>
                  </a:schemeClr>
                </a:solidFill>
              </a:rPr>
              <a:t>Applicants Notified</a:t>
            </a:r>
          </a:p>
        </p:txBody>
      </p:sp>
      <p:sp>
        <p:nvSpPr>
          <p:cNvPr id="123" name="TextBox 122">
            <a:extLst>
              <a:ext uri="{FF2B5EF4-FFF2-40B4-BE49-F238E27FC236}">
                <a16:creationId xmlns:a16="http://schemas.microsoft.com/office/drawing/2014/main" id="{A81DDA86-B456-4E11-BE95-7756117BEE92}"/>
              </a:ext>
            </a:extLst>
          </p:cNvPr>
          <p:cNvSpPr txBox="1"/>
          <p:nvPr/>
        </p:nvSpPr>
        <p:spPr>
          <a:xfrm>
            <a:off x="5184181" y="2288768"/>
            <a:ext cx="2228991" cy="461665"/>
          </a:xfrm>
          <a:prstGeom prst="rect">
            <a:avLst/>
          </a:prstGeom>
          <a:noFill/>
        </p:spPr>
        <p:txBody>
          <a:bodyPr wrap="square" lIns="0" rIns="0" rtlCol="0" anchor="b">
            <a:spAutoFit/>
          </a:bodyPr>
          <a:lstStyle/>
          <a:p>
            <a:pPr algn="ctr"/>
            <a:r>
              <a:rPr lang="en-US" sz="2400" b="1" noProof="1">
                <a:solidFill>
                  <a:schemeClr val="accent4">
                    <a:lumMod val="75000"/>
                  </a:schemeClr>
                </a:solidFill>
              </a:rPr>
              <a:t>Full-Proposals</a:t>
            </a:r>
          </a:p>
        </p:txBody>
      </p:sp>
      <p:sp>
        <p:nvSpPr>
          <p:cNvPr id="124" name="TextBox 123">
            <a:extLst>
              <a:ext uri="{FF2B5EF4-FFF2-40B4-BE49-F238E27FC236}">
                <a16:creationId xmlns:a16="http://schemas.microsoft.com/office/drawing/2014/main" id="{4FC2229D-4704-4C5D-8902-F265DB69D322}"/>
              </a:ext>
            </a:extLst>
          </p:cNvPr>
          <p:cNvSpPr txBox="1"/>
          <p:nvPr/>
        </p:nvSpPr>
        <p:spPr>
          <a:xfrm>
            <a:off x="7358569" y="3964523"/>
            <a:ext cx="2056698" cy="830997"/>
          </a:xfrm>
          <a:prstGeom prst="rect">
            <a:avLst/>
          </a:prstGeom>
          <a:noFill/>
        </p:spPr>
        <p:txBody>
          <a:bodyPr wrap="square" lIns="0" rIns="0" rtlCol="0" anchor="b">
            <a:spAutoFit/>
          </a:bodyPr>
          <a:lstStyle/>
          <a:p>
            <a:pPr algn="ctr"/>
            <a:r>
              <a:rPr lang="en-US" sz="2400" b="1" noProof="1">
                <a:solidFill>
                  <a:schemeClr val="tx1">
                    <a:lumMod val="65000"/>
                    <a:lumOff val="35000"/>
                  </a:schemeClr>
                </a:solidFill>
              </a:rPr>
              <a:t>Applicants Notified</a:t>
            </a:r>
          </a:p>
        </p:txBody>
      </p:sp>
      <p:sp>
        <p:nvSpPr>
          <p:cNvPr id="125" name="TextBox 124">
            <a:extLst>
              <a:ext uri="{FF2B5EF4-FFF2-40B4-BE49-F238E27FC236}">
                <a16:creationId xmlns:a16="http://schemas.microsoft.com/office/drawing/2014/main" id="{E1F34A68-8C77-464C-907C-0F97958458EB}"/>
              </a:ext>
            </a:extLst>
          </p:cNvPr>
          <p:cNvSpPr txBox="1"/>
          <p:nvPr/>
        </p:nvSpPr>
        <p:spPr>
          <a:xfrm>
            <a:off x="9450788" y="2317582"/>
            <a:ext cx="2056698" cy="461665"/>
          </a:xfrm>
          <a:prstGeom prst="rect">
            <a:avLst/>
          </a:prstGeom>
          <a:noFill/>
        </p:spPr>
        <p:txBody>
          <a:bodyPr wrap="square" lIns="0" rIns="0" rtlCol="0" anchor="b">
            <a:spAutoFit/>
          </a:bodyPr>
          <a:lstStyle/>
          <a:p>
            <a:pPr algn="ctr"/>
            <a:r>
              <a:rPr lang="en-US" sz="2400" b="1" noProof="1">
                <a:solidFill>
                  <a:schemeClr val="accent6">
                    <a:lumMod val="50000"/>
                  </a:schemeClr>
                </a:solidFill>
              </a:rPr>
              <a:t>Deep Dives</a:t>
            </a:r>
          </a:p>
        </p:txBody>
      </p:sp>
      <p:sp>
        <p:nvSpPr>
          <p:cNvPr id="126" name="TextBox 125">
            <a:extLst>
              <a:ext uri="{FF2B5EF4-FFF2-40B4-BE49-F238E27FC236}">
                <a16:creationId xmlns:a16="http://schemas.microsoft.com/office/drawing/2014/main" id="{8D13C0BE-C6F7-4192-915E-011EA94D52C5}"/>
              </a:ext>
            </a:extLst>
          </p:cNvPr>
          <p:cNvSpPr txBox="1"/>
          <p:nvPr/>
        </p:nvSpPr>
        <p:spPr>
          <a:xfrm>
            <a:off x="809919" y="4297335"/>
            <a:ext cx="2310771" cy="954107"/>
          </a:xfrm>
          <a:prstGeom prst="rect">
            <a:avLst/>
          </a:prstGeom>
          <a:noFill/>
        </p:spPr>
        <p:txBody>
          <a:bodyPr wrap="square" lIns="0" rIns="0" rtlCol="0" anchor="b">
            <a:spAutoFit/>
          </a:bodyPr>
          <a:lstStyle/>
          <a:p>
            <a:r>
              <a:rPr lang="en-US" sz="1400" noProof="1">
                <a:solidFill>
                  <a:schemeClr val="tx1">
                    <a:lumMod val="95000"/>
                    <a:lumOff val="5000"/>
                  </a:schemeClr>
                </a:solidFill>
              </a:rPr>
              <a:t>Pre-proposals must be submitted through the online application system </a:t>
            </a:r>
          </a:p>
          <a:p>
            <a:r>
              <a:rPr lang="en-US" sz="1400" noProof="1">
                <a:solidFill>
                  <a:schemeClr val="tx1">
                    <a:lumMod val="95000"/>
                    <a:lumOff val="5000"/>
                  </a:schemeClr>
                </a:solidFill>
              </a:rPr>
              <a:t>by 5:00pm ET </a:t>
            </a:r>
          </a:p>
        </p:txBody>
      </p:sp>
      <p:sp>
        <p:nvSpPr>
          <p:cNvPr id="127" name="TextBox 126">
            <a:extLst>
              <a:ext uri="{FF2B5EF4-FFF2-40B4-BE49-F238E27FC236}">
                <a16:creationId xmlns:a16="http://schemas.microsoft.com/office/drawing/2014/main" id="{73D8F705-6B06-4EA2-AF82-308B1201F1BC}"/>
              </a:ext>
            </a:extLst>
          </p:cNvPr>
          <p:cNvSpPr txBox="1"/>
          <p:nvPr/>
        </p:nvSpPr>
        <p:spPr>
          <a:xfrm>
            <a:off x="4968083" y="4256986"/>
            <a:ext cx="2426610" cy="954107"/>
          </a:xfrm>
          <a:prstGeom prst="rect">
            <a:avLst/>
          </a:prstGeom>
          <a:noFill/>
        </p:spPr>
        <p:txBody>
          <a:bodyPr wrap="square" lIns="0" rIns="0" rtlCol="0" anchor="b">
            <a:spAutoFit/>
          </a:bodyPr>
          <a:lstStyle/>
          <a:p>
            <a:r>
              <a:rPr lang="en-US" sz="1400" dirty="0">
                <a:solidFill>
                  <a:schemeClr val="tx1">
                    <a:lumMod val="95000"/>
                    <a:lumOff val="5000"/>
                  </a:schemeClr>
                </a:solidFill>
              </a:rPr>
              <a:t>Invited full proposals must be submitted through the online proposal submission system by 5:00pm ET</a:t>
            </a:r>
            <a:endParaRPr lang="en-US" sz="1400" noProof="1">
              <a:solidFill>
                <a:schemeClr val="tx1">
                  <a:lumMod val="95000"/>
                  <a:lumOff val="5000"/>
                </a:schemeClr>
              </a:solidFill>
            </a:endParaRPr>
          </a:p>
        </p:txBody>
      </p:sp>
      <p:sp>
        <p:nvSpPr>
          <p:cNvPr id="128" name="TextBox 127">
            <a:extLst>
              <a:ext uri="{FF2B5EF4-FFF2-40B4-BE49-F238E27FC236}">
                <a16:creationId xmlns:a16="http://schemas.microsoft.com/office/drawing/2014/main" id="{AD3CBD4E-EF14-4F18-9393-FBAEA166BAFF}"/>
              </a:ext>
            </a:extLst>
          </p:cNvPr>
          <p:cNvSpPr txBox="1"/>
          <p:nvPr/>
        </p:nvSpPr>
        <p:spPr>
          <a:xfrm>
            <a:off x="9392928" y="4353327"/>
            <a:ext cx="2752541" cy="1815882"/>
          </a:xfrm>
          <a:prstGeom prst="rect">
            <a:avLst/>
          </a:prstGeom>
          <a:noFill/>
        </p:spPr>
        <p:txBody>
          <a:bodyPr wrap="square" lIns="0" rIns="0" rtlCol="0" anchor="b">
            <a:spAutoFit/>
          </a:bodyPr>
          <a:lstStyle/>
          <a:p>
            <a:r>
              <a:rPr lang="en-US" sz="1400" dirty="0">
                <a:solidFill>
                  <a:schemeClr val="tx1">
                    <a:lumMod val="95000"/>
                    <a:lumOff val="5000"/>
                  </a:schemeClr>
                </a:solidFill>
              </a:rPr>
              <a:t>Selected full proposals will proceed to an advanced, interactive “deep dive” review stage that is expected to take two weeks, during which applicants will need to commit significant effort to respond to the deep dive inquiries.</a:t>
            </a:r>
            <a:endParaRPr lang="en-US" sz="1400" noProof="1">
              <a:solidFill>
                <a:schemeClr val="tx1">
                  <a:lumMod val="95000"/>
                  <a:lumOff val="5000"/>
                </a:schemeClr>
              </a:solidFill>
            </a:endParaRPr>
          </a:p>
        </p:txBody>
      </p:sp>
    </p:spTree>
    <p:extLst>
      <p:ext uri="{BB962C8B-B14F-4D97-AF65-F5344CB8AC3E}">
        <p14:creationId xmlns:p14="http://schemas.microsoft.com/office/powerpoint/2010/main" val="32085323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8">
            <a:extLst>
              <a:ext uri="{FF2B5EF4-FFF2-40B4-BE49-F238E27FC236}">
                <a16:creationId xmlns:a16="http://schemas.microsoft.com/office/drawing/2014/main" id="{460B0EFB-53ED-4F35-B05D-F658EA021C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Arc">
            <a:extLst>
              <a:ext uri="{FF2B5EF4-FFF2-40B4-BE49-F238E27FC236}">
                <a16:creationId xmlns:a16="http://schemas.microsoft.com/office/drawing/2014/main" id="{835EF3DD-7D43-4A27-8967-A92FD8CC93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73531" y="407987"/>
            <a:ext cx="2987899" cy="2987899"/>
          </a:xfrm>
          <a:prstGeom prst="arc">
            <a:avLst>
              <a:gd name="adj1" fmla="val 16200000"/>
              <a:gd name="adj2" fmla="val 2563720"/>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DF49EBC6-A1FF-3E84-FB8A-8B2AA5BBA8B4}"/>
              </a:ext>
            </a:extLst>
          </p:cNvPr>
          <p:cNvSpPr>
            <a:spLocks noGrp="1"/>
          </p:cNvSpPr>
          <p:nvPr>
            <p:ph type="title"/>
          </p:nvPr>
        </p:nvSpPr>
        <p:spPr>
          <a:xfrm>
            <a:off x="4067628" y="365125"/>
            <a:ext cx="5721484" cy="1325563"/>
          </a:xfrm>
        </p:spPr>
        <p:txBody>
          <a:bodyPr>
            <a:normAutofit/>
          </a:bodyPr>
          <a:lstStyle/>
          <a:p>
            <a:r>
              <a:rPr lang="en-US" dirty="0"/>
              <a:t>Companion Seedling Program</a:t>
            </a:r>
          </a:p>
        </p:txBody>
      </p:sp>
      <p:sp>
        <p:nvSpPr>
          <p:cNvPr id="3" name="Content Placeholder 2">
            <a:extLst>
              <a:ext uri="{FF2B5EF4-FFF2-40B4-BE49-F238E27FC236}">
                <a16:creationId xmlns:a16="http://schemas.microsoft.com/office/drawing/2014/main" id="{86FCABCE-01F7-B26F-5F22-CA5C855B6D0C}"/>
              </a:ext>
            </a:extLst>
          </p:cNvPr>
          <p:cNvSpPr>
            <a:spLocks noGrp="1"/>
          </p:cNvSpPr>
          <p:nvPr>
            <p:ph idx="1"/>
          </p:nvPr>
        </p:nvSpPr>
        <p:spPr>
          <a:xfrm>
            <a:off x="5387592" y="2098675"/>
            <a:ext cx="5612627" cy="4351338"/>
          </a:xfrm>
        </p:spPr>
        <p:txBody>
          <a:bodyPr>
            <a:normAutofit/>
          </a:bodyPr>
          <a:lstStyle/>
          <a:p>
            <a:r>
              <a:rPr lang="en-US" sz="2000" dirty="0"/>
              <a:t>A subset of all applications will be redirected as invitations to participate in the Seedling program.</a:t>
            </a:r>
          </a:p>
          <a:p>
            <a:r>
              <a:rPr lang="en-US" sz="2000" dirty="0"/>
              <a:t>A new budget of up to $50,000 will need to be submitted with milestones on how gaps identified during the review process will be addressed over a 6 month period .</a:t>
            </a:r>
          </a:p>
          <a:p>
            <a:r>
              <a:rPr lang="en-US" sz="2000" dirty="0"/>
              <a:t>Seedlings are akin to planning grants where the two hubs will provide training and mentoring to help applicants refine their plans (i.e. intended target profile or regulatory strategy) in order to strengthen subsequent application to the program. </a:t>
            </a:r>
          </a:p>
        </p:txBody>
      </p:sp>
      <p:pic>
        <p:nvPicPr>
          <p:cNvPr id="4" name="Graphic 3" descr="Open Hand with Plant">
            <a:extLst>
              <a:ext uri="{FF2B5EF4-FFF2-40B4-BE49-F238E27FC236}">
                <a16:creationId xmlns:a16="http://schemas.microsoft.com/office/drawing/2014/main" id="{DAFD4825-AB03-9211-1B6F-3775F6DF06B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380930" y="0"/>
            <a:ext cx="2261501" cy="2261501"/>
          </a:xfrm>
          <a:custGeom>
            <a:avLst/>
            <a:gdLst/>
            <a:ahLst/>
            <a:cxnLst/>
            <a:rect l="l" t="t" r="r" b="b"/>
            <a:pathLst>
              <a:path w="4777381" h="5643794">
                <a:moveTo>
                  <a:pt x="143704" y="0"/>
                </a:moveTo>
                <a:lnTo>
                  <a:pt x="4633677" y="0"/>
                </a:lnTo>
                <a:cubicBezTo>
                  <a:pt x="4713043" y="0"/>
                  <a:pt x="4777381" y="64338"/>
                  <a:pt x="4777381" y="143704"/>
                </a:cubicBezTo>
                <a:lnTo>
                  <a:pt x="4777381" y="5500090"/>
                </a:lnTo>
                <a:cubicBezTo>
                  <a:pt x="4777381" y="5579456"/>
                  <a:pt x="4713043" y="5643794"/>
                  <a:pt x="4633677" y="5643794"/>
                </a:cubicBezTo>
                <a:lnTo>
                  <a:pt x="143704" y="5643794"/>
                </a:lnTo>
                <a:cubicBezTo>
                  <a:pt x="64338" y="5643794"/>
                  <a:pt x="0" y="5579456"/>
                  <a:pt x="0" y="5500090"/>
                </a:cubicBezTo>
                <a:lnTo>
                  <a:pt x="0" y="143704"/>
                </a:lnTo>
                <a:cubicBezTo>
                  <a:pt x="0" y="64338"/>
                  <a:pt x="64338" y="0"/>
                  <a:pt x="143704" y="0"/>
                </a:cubicBezTo>
                <a:close/>
              </a:path>
            </a:pathLst>
          </a:custGeom>
        </p:spPr>
      </p:pic>
      <p:pic>
        <p:nvPicPr>
          <p:cNvPr id="8" name="Picture 7">
            <a:extLst>
              <a:ext uri="{FF2B5EF4-FFF2-40B4-BE49-F238E27FC236}">
                <a16:creationId xmlns:a16="http://schemas.microsoft.com/office/drawing/2014/main" id="{3F64CFBD-34C8-BD85-EF9C-3EE1E4826360}"/>
              </a:ext>
            </a:extLst>
          </p:cNvPr>
          <p:cNvPicPr>
            <a:picLocks noChangeAspect="1"/>
          </p:cNvPicPr>
          <p:nvPr/>
        </p:nvPicPr>
        <p:blipFill>
          <a:blip r:embed="rId4"/>
          <a:stretch>
            <a:fillRect/>
          </a:stretch>
        </p:blipFill>
        <p:spPr>
          <a:xfrm>
            <a:off x="530570" y="2693585"/>
            <a:ext cx="4506175" cy="3240684"/>
          </a:xfrm>
          <a:prstGeom prst="rect">
            <a:avLst/>
          </a:prstGeom>
        </p:spPr>
      </p:pic>
    </p:spTree>
    <p:extLst>
      <p:ext uri="{BB962C8B-B14F-4D97-AF65-F5344CB8AC3E}">
        <p14:creationId xmlns:p14="http://schemas.microsoft.com/office/powerpoint/2010/main" val="21280288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5C9F9-04AA-9950-1B69-9AC7C301BFB4}"/>
              </a:ext>
            </a:extLst>
          </p:cNvPr>
          <p:cNvSpPr>
            <a:spLocks noGrp="1"/>
          </p:cNvSpPr>
          <p:nvPr>
            <p:ph type="title"/>
          </p:nvPr>
        </p:nvSpPr>
        <p:spPr>
          <a:xfrm>
            <a:off x="838200" y="99311"/>
            <a:ext cx="10515600" cy="1325563"/>
          </a:xfrm>
        </p:spPr>
        <p:txBody>
          <a:bodyPr/>
          <a:lstStyle/>
          <a:p>
            <a:r>
              <a:rPr lang="en-US" dirty="0"/>
              <a:t>Additional Information</a:t>
            </a:r>
          </a:p>
        </p:txBody>
      </p:sp>
      <p:sp>
        <p:nvSpPr>
          <p:cNvPr id="3" name="Content Placeholder 2">
            <a:extLst>
              <a:ext uri="{FF2B5EF4-FFF2-40B4-BE49-F238E27FC236}">
                <a16:creationId xmlns:a16="http://schemas.microsoft.com/office/drawing/2014/main" id="{E5F47E68-77D8-7E59-A826-B23BB1E0F806}"/>
              </a:ext>
            </a:extLst>
          </p:cNvPr>
          <p:cNvSpPr>
            <a:spLocks noGrp="1"/>
          </p:cNvSpPr>
          <p:nvPr>
            <p:ph idx="1"/>
          </p:nvPr>
        </p:nvSpPr>
        <p:spPr>
          <a:xfrm>
            <a:off x="1061357" y="1350445"/>
            <a:ext cx="10069286" cy="4688847"/>
          </a:xfrm>
        </p:spPr>
        <p:txBody>
          <a:bodyPr>
            <a:normAutofit fontScale="85000" lnSpcReduction="20000"/>
          </a:bodyPr>
          <a:lstStyle/>
          <a:p>
            <a:r>
              <a:rPr lang="en-US" dirty="0"/>
              <a:t>The earliest anticipated start date for funding for selected full proposals is April 2023</a:t>
            </a:r>
          </a:p>
          <a:p>
            <a:r>
              <a:rPr lang="en-US" dirty="0"/>
              <a:t>The final aim of Hub incubator projects should be a prototype ready for first-in-human studies. Projects ready for clinical studies should consider UG3/UH3 Blueprint MedTech Translator or U44 Small </a:t>
            </a:r>
            <a:r>
              <a:rPr lang="en-US"/>
              <a:t>Business Translator</a:t>
            </a:r>
            <a:endParaRPr lang="en-US" dirty="0"/>
          </a:p>
          <a:p>
            <a:pPr lvl="0"/>
            <a:r>
              <a:rPr lang="en-US" dirty="0"/>
              <a:t>The initial anticipated performance period is 12 months, which can be renewed for up to an additional three 12-month periods with CINTA, NTH, and NIH approval.</a:t>
            </a:r>
          </a:p>
          <a:p>
            <a:pPr lvl="0"/>
            <a:r>
              <a:rPr lang="en-US" dirty="0"/>
              <a:t>Awards will rarely exceed $500,000 per year in direct costs. Indirect costs will be provided at your institution’s Federally negotiated rate. We expect to make up to 15 awards from this solicitation.</a:t>
            </a:r>
          </a:p>
          <a:p>
            <a:pPr lvl="0"/>
            <a:r>
              <a:rPr lang="en-US" dirty="0"/>
              <a:t>The earliest anticipated start date for Seedlings will be January 6, 2023 (if funds are received from the Federal government and all necessary approvals are in place).  </a:t>
            </a:r>
          </a:p>
          <a:p>
            <a:endParaRPr lang="en-US" dirty="0"/>
          </a:p>
        </p:txBody>
      </p:sp>
    </p:spTree>
    <p:extLst>
      <p:ext uri="{BB962C8B-B14F-4D97-AF65-F5344CB8AC3E}">
        <p14:creationId xmlns:p14="http://schemas.microsoft.com/office/powerpoint/2010/main" val="7431940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DB878-3FFD-84FA-9CB3-4B82191AC603}"/>
              </a:ext>
            </a:extLst>
          </p:cNvPr>
          <p:cNvSpPr>
            <a:spLocks noGrp="1"/>
          </p:cNvSpPr>
          <p:nvPr>
            <p:ph type="title"/>
          </p:nvPr>
        </p:nvSpPr>
        <p:spPr/>
        <p:txBody>
          <a:bodyPr/>
          <a:lstStyle/>
          <a:p>
            <a:pPr marL="0" indent="0">
              <a:buNone/>
            </a:pPr>
            <a:r>
              <a:rPr lang="en-US" dirty="0"/>
              <a:t>Contacts and Additional Resources</a:t>
            </a:r>
          </a:p>
        </p:txBody>
      </p:sp>
      <p:sp>
        <p:nvSpPr>
          <p:cNvPr id="3" name="Content Placeholder 2">
            <a:extLst>
              <a:ext uri="{FF2B5EF4-FFF2-40B4-BE49-F238E27FC236}">
                <a16:creationId xmlns:a16="http://schemas.microsoft.com/office/drawing/2014/main" id="{3B40F85D-AAC6-4E62-3217-5A0D6F446954}"/>
              </a:ext>
            </a:extLst>
          </p:cNvPr>
          <p:cNvSpPr>
            <a:spLocks noGrp="1"/>
          </p:cNvSpPr>
          <p:nvPr>
            <p:ph idx="1"/>
          </p:nvPr>
        </p:nvSpPr>
        <p:spPr>
          <a:xfrm>
            <a:off x="767862" y="1469985"/>
            <a:ext cx="10515600" cy="4259483"/>
          </a:xfrm>
        </p:spPr>
        <p:txBody>
          <a:bodyPr>
            <a:normAutofit/>
          </a:bodyPr>
          <a:lstStyle/>
          <a:p>
            <a:pPr marL="0" indent="0">
              <a:buNone/>
            </a:pPr>
            <a:endParaRPr lang="en-US" dirty="0"/>
          </a:p>
          <a:p>
            <a:pPr marL="0" indent="0">
              <a:buNone/>
            </a:pPr>
            <a:r>
              <a:rPr lang="en-US" b="1" dirty="0"/>
              <a:t>Webinar Slides and Scheduling: </a:t>
            </a:r>
            <a:r>
              <a:rPr lang="en-US" dirty="0">
                <a:solidFill>
                  <a:srgbClr val="0070C0"/>
                </a:solidFill>
                <a:hlinkClick r:id="rId3">
                  <a:extLst>
                    <a:ext uri="{A12FA001-AC4F-418D-AE19-62706E023703}">
                      <ahyp:hlinkClr xmlns:ahyp="http://schemas.microsoft.com/office/drawing/2018/hyperlinkcolor" val="tx"/>
                    </a:ext>
                  </a:extLst>
                </a:hlinkClick>
              </a:rPr>
              <a:t>https://www.cimit.org/web/center-for-innovative-neurotech</a:t>
            </a:r>
            <a:r>
              <a:rPr lang="en-US" dirty="0">
                <a:solidFill>
                  <a:srgbClr val="0070C0"/>
                </a:solidFill>
                <a:hlinkClick r:id="rId4">
                  <a:extLst>
                    <a:ext uri="{A12FA001-AC4F-418D-AE19-62706E023703}">
                      <ahyp:hlinkClr xmlns:ahyp="http://schemas.microsoft.com/office/drawing/2018/hyperlinkcolor" val="tx"/>
                    </a:ext>
                  </a:extLst>
                </a:hlinkClick>
              </a:rPr>
              <a:t>-advancements/events</a:t>
            </a:r>
            <a:br>
              <a:rPr lang="en-US" b="1" dirty="0"/>
            </a:br>
            <a:endParaRPr lang="en-US" b="1" dirty="0"/>
          </a:p>
          <a:p>
            <a:pPr marL="0" indent="0">
              <a:buNone/>
            </a:pPr>
            <a:r>
              <a:rPr lang="en-US" b="1" dirty="0"/>
              <a:t>FAQs document: </a:t>
            </a:r>
            <a:r>
              <a:rPr lang="en-US" u="sng" dirty="0">
                <a:solidFill>
                  <a:srgbClr val="0070C0"/>
                </a:solidFill>
              </a:rPr>
              <a:t>https://blueprintneurotech.org/faq</a:t>
            </a:r>
            <a:endParaRPr lang="en-US" b="1" u="sng" dirty="0"/>
          </a:p>
          <a:p>
            <a:pPr marL="0" indent="0">
              <a:buNone/>
            </a:pPr>
            <a:endParaRPr lang="en-US" b="1" dirty="0"/>
          </a:p>
          <a:p>
            <a:pPr marL="0" indent="0">
              <a:buNone/>
            </a:pPr>
            <a:r>
              <a:rPr lang="en-US" b="1" dirty="0"/>
              <a:t>Questions: </a:t>
            </a:r>
            <a:r>
              <a:rPr lang="en-US" u="sng" dirty="0">
                <a:solidFill>
                  <a:srgbClr val="0070C0"/>
                </a:solidFill>
                <a:hlinkClick r:id="rId5">
                  <a:extLst>
                    <a:ext uri="{A12FA001-AC4F-418D-AE19-62706E023703}">
                      <ahyp:hlinkClr xmlns:ahyp="http://schemas.microsoft.com/office/drawing/2018/hyperlinkcolor" val="tx"/>
                    </a:ext>
                  </a:extLst>
                </a:hlinkClick>
              </a:rPr>
              <a:t>cimitcommunications@partners.org</a:t>
            </a:r>
            <a:endParaRPr lang="en-US" u="sng" dirty="0">
              <a:solidFill>
                <a:srgbClr val="0070C0"/>
              </a:solidFill>
            </a:endParaRPr>
          </a:p>
          <a:p>
            <a:pPr marL="0" indent="0">
              <a:buNone/>
            </a:pPr>
            <a:endParaRPr lang="en-US" b="1" dirty="0"/>
          </a:p>
          <a:p>
            <a:pPr marL="0" indent="0">
              <a:buNone/>
            </a:pPr>
            <a:endParaRPr lang="en-US" b="1" dirty="0"/>
          </a:p>
          <a:p>
            <a:pPr marL="0" indent="0">
              <a:buNone/>
            </a:pPr>
            <a:endParaRPr lang="en-US" u="sng" dirty="0">
              <a:solidFill>
                <a:srgbClr val="0070C0"/>
              </a:solidFill>
            </a:endParaRPr>
          </a:p>
          <a:p>
            <a:pPr marL="0" indent="0">
              <a:buNone/>
            </a:pPr>
            <a:endParaRPr lang="en-US" b="1" dirty="0"/>
          </a:p>
        </p:txBody>
      </p:sp>
    </p:spTree>
    <p:extLst>
      <p:ext uri="{BB962C8B-B14F-4D97-AF65-F5344CB8AC3E}">
        <p14:creationId xmlns:p14="http://schemas.microsoft.com/office/powerpoint/2010/main" val="12351967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8A7BA06D-B3FF-4E91-8639-B4569AE3AA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ahLst/>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 name="Arc 10">
            <a:extLst>
              <a:ext uri="{FF2B5EF4-FFF2-40B4-BE49-F238E27FC236}">
                <a16:creationId xmlns:a16="http://schemas.microsoft.com/office/drawing/2014/main" id="{2B30C86D-5A07-48BC-9C9D-6F9A2DB1E9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555710" y="106482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useBgFill="1">
        <p:nvSpPr>
          <p:cNvPr id="13" name="Rectangle 12">
            <a:extLst>
              <a:ext uri="{FF2B5EF4-FFF2-40B4-BE49-F238E27FC236}">
                <a16:creationId xmlns:a16="http://schemas.microsoft.com/office/drawing/2014/main" id="{8930EBA3-4D2E-42E8-B828-834555328D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 name="Arc 14">
            <a:extLst>
              <a:ext uri="{FF2B5EF4-FFF2-40B4-BE49-F238E27FC236}">
                <a16:creationId xmlns:a16="http://schemas.microsoft.com/office/drawing/2014/main" id="{E58B2195-5055-402F-A3E7-53FF0E4980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25836" y="775849"/>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998FBC83-7FAE-D462-D9CA-E36443A15C57}"/>
              </a:ext>
            </a:extLst>
          </p:cNvPr>
          <p:cNvSpPr>
            <a:spLocks noGrp="1"/>
          </p:cNvSpPr>
          <p:nvPr>
            <p:ph type="title"/>
          </p:nvPr>
        </p:nvSpPr>
        <p:spPr>
          <a:xfrm>
            <a:off x="6417732" y="957715"/>
            <a:ext cx="5130798" cy="2750419"/>
          </a:xfrm>
        </p:spPr>
        <p:txBody>
          <a:bodyPr vert="horz" lIns="91440" tIns="45720" rIns="91440" bIns="45720" rtlCol="0" anchor="b">
            <a:normAutofit/>
          </a:bodyPr>
          <a:lstStyle/>
          <a:p>
            <a:pPr algn="ctr"/>
            <a:r>
              <a:rPr lang="en-US" sz="6000" kern="1200" dirty="0">
                <a:solidFill>
                  <a:schemeClr val="tx1"/>
                </a:solidFill>
                <a:latin typeface="+mj-lt"/>
                <a:ea typeface="+mj-ea"/>
                <a:cs typeface="+mj-cs"/>
              </a:rPr>
              <a:t>Good Luck!</a:t>
            </a:r>
          </a:p>
        </p:txBody>
      </p:sp>
      <p:pic>
        <p:nvPicPr>
          <p:cNvPr id="6" name="Graphic 5" descr="Shamrock">
            <a:extLst>
              <a:ext uri="{FF2B5EF4-FFF2-40B4-BE49-F238E27FC236}">
                <a16:creationId xmlns:a16="http://schemas.microsoft.com/office/drawing/2014/main" id="{34677536-130C-2BAC-9CFD-701CFBB020D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0" y="503808"/>
            <a:ext cx="5850384" cy="5850384"/>
          </a:xfrm>
          <a:custGeom>
            <a:avLst/>
            <a:gdLst/>
            <a:ahLst/>
            <a:cxnLst/>
            <a:rect l="l" t="t" r="r" b="b"/>
            <a:pathLst>
              <a:path w="6094252" h="6857998">
                <a:moveTo>
                  <a:pt x="0" y="0"/>
                </a:moveTo>
                <a:lnTo>
                  <a:pt x="5898122" y="0"/>
                </a:lnTo>
                <a:cubicBezTo>
                  <a:pt x="6006442" y="0"/>
                  <a:pt x="6094252" y="87810"/>
                  <a:pt x="6094252" y="196130"/>
                </a:cubicBezTo>
                <a:lnTo>
                  <a:pt x="6094252" y="6661869"/>
                </a:lnTo>
                <a:cubicBezTo>
                  <a:pt x="6094252" y="6756649"/>
                  <a:pt x="6027023" y="6835726"/>
                  <a:pt x="5937649" y="6854015"/>
                </a:cubicBezTo>
                <a:lnTo>
                  <a:pt x="5898132" y="6857998"/>
                </a:lnTo>
                <a:lnTo>
                  <a:pt x="0" y="6857998"/>
                </a:lnTo>
                <a:close/>
              </a:path>
            </a:pathLst>
          </a:custGeom>
        </p:spPr>
      </p:pic>
      <p:sp>
        <p:nvSpPr>
          <p:cNvPr id="17" name="Oval 16">
            <a:extLst>
              <a:ext uri="{FF2B5EF4-FFF2-40B4-BE49-F238E27FC236}">
                <a16:creationId xmlns:a16="http://schemas.microsoft.com/office/drawing/2014/main" id="{528AA953-F4F9-4DC5-97C7-491F4AF937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97079" y="5607717"/>
            <a:ext cx="513442" cy="499514"/>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106823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06EEFD1-3FC3-91B2-7A05-6F715E4DA114}"/>
              </a:ext>
            </a:extLst>
          </p:cNvPr>
          <p:cNvPicPr>
            <a:picLocks noChangeAspect="1"/>
          </p:cNvPicPr>
          <p:nvPr/>
        </p:nvPicPr>
        <p:blipFill rotWithShape="1">
          <a:blip r:embed="rId2"/>
          <a:srcRect l="5025" t="3554" r="2135" b="4026"/>
          <a:stretch/>
        </p:blipFill>
        <p:spPr>
          <a:xfrm>
            <a:off x="639192" y="495701"/>
            <a:ext cx="11319030" cy="4617838"/>
          </a:xfrm>
          <a:prstGeom prst="rect">
            <a:avLst/>
          </a:prstGeom>
        </p:spPr>
      </p:pic>
      <p:sp>
        <p:nvSpPr>
          <p:cNvPr id="2" name="TextBox 1">
            <a:extLst>
              <a:ext uri="{FF2B5EF4-FFF2-40B4-BE49-F238E27FC236}">
                <a16:creationId xmlns:a16="http://schemas.microsoft.com/office/drawing/2014/main" id="{620D2A35-21F7-A051-8038-92B223854A2D}"/>
              </a:ext>
            </a:extLst>
          </p:cNvPr>
          <p:cNvSpPr txBox="1"/>
          <p:nvPr/>
        </p:nvSpPr>
        <p:spPr>
          <a:xfrm>
            <a:off x="1528507" y="4989252"/>
            <a:ext cx="8264974" cy="876587"/>
          </a:xfrm>
          <a:prstGeom prst="rect">
            <a:avLst/>
          </a:prstGeom>
          <a:noFill/>
        </p:spPr>
        <p:txBody>
          <a:bodyPr wrap="square">
            <a:spAutoFit/>
          </a:bodyPr>
          <a:lstStyle/>
          <a:p>
            <a:pPr marL="0" indent="0">
              <a:lnSpc>
                <a:spcPct val="150000"/>
              </a:lnSpc>
              <a:buNone/>
            </a:pPr>
            <a:r>
              <a:rPr lang="en-US" b="1" i="1" dirty="0">
                <a:solidFill>
                  <a:schemeClr val="tx1">
                    <a:lumMod val="50000"/>
                    <a:lumOff val="50000"/>
                  </a:schemeClr>
                </a:solidFill>
              </a:rPr>
              <a:t>Seeking collaborative projects aimed at developing emerging </a:t>
            </a:r>
            <a:r>
              <a:rPr lang="en-US" b="1" i="1" dirty="0" err="1">
                <a:solidFill>
                  <a:schemeClr val="tx1">
                    <a:lumMod val="50000"/>
                    <a:lumOff val="50000"/>
                  </a:schemeClr>
                </a:solidFill>
              </a:rPr>
              <a:t>neurotechnologies</a:t>
            </a:r>
            <a:r>
              <a:rPr lang="en-US" b="1" i="1" dirty="0">
                <a:solidFill>
                  <a:schemeClr val="tx1">
                    <a:lumMod val="50000"/>
                    <a:lumOff val="50000"/>
                  </a:schemeClr>
                </a:solidFill>
              </a:rPr>
              <a:t> into commercially viable, clinically focused solutions</a:t>
            </a:r>
            <a:endParaRPr lang="en-US" b="1" dirty="0">
              <a:solidFill>
                <a:schemeClr val="tx1">
                  <a:lumMod val="50000"/>
                  <a:lumOff val="50000"/>
                </a:schemeClr>
              </a:solidFill>
            </a:endParaRPr>
          </a:p>
        </p:txBody>
      </p:sp>
    </p:spTree>
    <p:extLst>
      <p:ext uri="{BB962C8B-B14F-4D97-AF65-F5344CB8AC3E}">
        <p14:creationId xmlns:p14="http://schemas.microsoft.com/office/powerpoint/2010/main" val="4001590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Freeform: Shape 9">
            <a:extLst>
              <a:ext uri="{FF2B5EF4-FFF2-40B4-BE49-F238E27FC236}">
                <a16:creationId xmlns:a16="http://schemas.microsoft.com/office/drawing/2014/main" id="{8A7BA06D-B3FF-4E91-8639-B4569AE3AA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ahLst/>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3" name="Arc 11">
            <a:extLst>
              <a:ext uri="{FF2B5EF4-FFF2-40B4-BE49-F238E27FC236}">
                <a16:creationId xmlns:a16="http://schemas.microsoft.com/office/drawing/2014/main" id="{2B30C86D-5A07-48BC-9C9D-6F9A2DB1E9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555710" y="106482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useBgFill="1">
        <p:nvSpPr>
          <p:cNvPr id="24" name="Rectangle 13">
            <a:extLst>
              <a:ext uri="{FF2B5EF4-FFF2-40B4-BE49-F238E27FC236}">
                <a16:creationId xmlns:a16="http://schemas.microsoft.com/office/drawing/2014/main" id="{265517E6-731F-4E8F-9FC3-57499CC1D2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5" name="Freeform: Shape 15">
            <a:extLst>
              <a:ext uri="{FF2B5EF4-FFF2-40B4-BE49-F238E27FC236}">
                <a16:creationId xmlns:a16="http://schemas.microsoft.com/office/drawing/2014/main" id="{6024FDB6-ADEE-441F-BE33-7FBD2998E7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578600" cy="6858003"/>
          </a:xfrm>
          <a:custGeom>
            <a:avLst/>
            <a:gdLst>
              <a:gd name="connsiteX0" fmla="*/ 3840831 w 6450535"/>
              <a:gd name="connsiteY0" fmla="*/ 0 h 6858003"/>
              <a:gd name="connsiteX1" fmla="*/ 0 w 6450535"/>
              <a:gd name="connsiteY1" fmla="*/ 0 h 6858003"/>
              <a:gd name="connsiteX2" fmla="*/ 0 w 6450535"/>
              <a:gd name="connsiteY2" fmla="*/ 6858002 h 6858003"/>
              <a:gd name="connsiteX3" fmla="*/ 222478 w 6450535"/>
              <a:gd name="connsiteY3" fmla="*/ 6858002 h 6858003"/>
              <a:gd name="connsiteX4" fmla="*/ 222478 w 6450535"/>
              <a:gd name="connsiteY4" fmla="*/ 6858003 h 6858003"/>
              <a:gd name="connsiteX5" fmla="*/ 6450535 w 6450535"/>
              <a:gd name="connsiteY5" fmla="*/ 6858003 h 6858003"/>
              <a:gd name="connsiteX6" fmla="*/ 6450535 w 6450535"/>
              <a:gd name="connsiteY6" fmla="*/ 1 h 6858003"/>
              <a:gd name="connsiteX7" fmla="*/ 3840836 w 6450535"/>
              <a:gd name="connsiteY7" fmla="*/ 1 h 6858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450535" h="6858003">
                <a:moveTo>
                  <a:pt x="3840831" y="0"/>
                </a:moveTo>
                <a:lnTo>
                  <a:pt x="0" y="0"/>
                </a:lnTo>
                <a:lnTo>
                  <a:pt x="0" y="6858002"/>
                </a:lnTo>
                <a:lnTo>
                  <a:pt x="222478" y="6858002"/>
                </a:lnTo>
                <a:lnTo>
                  <a:pt x="222478" y="6858003"/>
                </a:lnTo>
                <a:lnTo>
                  <a:pt x="6450535" y="6858003"/>
                </a:lnTo>
                <a:lnTo>
                  <a:pt x="6450535" y="1"/>
                </a:lnTo>
                <a:lnTo>
                  <a:pt x="3840836" y="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6" name="Arc 17">
            <a:extLst>
              <a:ext uri="{FF2B5EF4-FFF2-40B4-BE49-F238E27FC236}">
                <a16:creationId xmlns:a16="http://schemas.microsoft.com/office/drawing/2014/main" id="{18E928D9-3091-4385-B979-265D55AD02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303011">
            <a:off x="2974408" y="700861"/>
            <a:ext cx="2987899" cy="2987899"/>
          </a:xfrm>
          <a:prstGeom prst="arc">
            <a:avLst>
              <a:gd name="adj1" fmla="val 14612914"/>
              <a:gd name="adj2" fmla="val 0"/>
            </a:avLst>
          </a:prstGeom>
          <a:ln w="127000" cap="rnd">
            <a:solidFill>
              <a:schemeClr val="accent2">
                <a:lumMod val="7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FAF0E7DC-BB20-B537-EB8C-EDD8A97BBF33}"/>
              </a:ext>
            </a:extLst>
          </p:cNvPr>
          <p:cNvSpPr>
            <a:spLocks noGrp="1"/>
          </p:cNvSpPr>
          <p:nvPr>
            <p:ph type="title"/>
          </p:nvPr>
        </p:nvSpPr>
        <p:spPr>
          <a:xfrm>
            <a:off x="643467" y="795509"/>
            <a:ext cx="5271106" cy="2798604"/>
          </a:xfrm>
        </p:spPr>
        <p:txBody>
          <a:bodyPr vert="horz" lIns="91440" tIns="45720" rIns="91440" bIns="45720" rtlCol="0" anchor="b">
            <a:normAutofit/>
          </a:bodyPr>
          <a:lstStyle/>
          <a:p>
            <a:r>
              <a:rPr lang="en-US" sz="6000" kern="1200" dirty="0">
                <a:solidFill>
                  <a:srgbClr val="FFFFFF"/>
                </a:solidFill>
                <a:latin typeface="+mj-lt"/>
                <a:ea typeface="+mj-ea"/>
                <a:cs typeface="+mj-cs"/>
              </a:rPr>
              <a:t>Two collaborating hubs</a:t>
            </a:r>
          </a:p>
        </p:txBody>
      </p:sp>
      <p:sp>
        <p:nvSpPr>
          <p:cNvPr id="27" name="Oval 19">
            <a:extLst>
              <a:ext uri="{FF2B5EF4-FFF2-40B4-BE49-F238E27FC236}">
                <a16:creationId xmlns:a16="http://schemas.microsoft.com/office/drawing/2014/main" id="{7D602432-D774-4CF5-94E8-7D52D01059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01186" y="5486807"/>
            <a:ext cx="491961" cy="491961"/>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pic>
        <p:nvPicPr>
          <p:cNvPr id="3" name="Picture 2">
            <a:extLst>
              <a:ext uri="{FF2B5EF4-FFF2-40B4-BE49-F238E27FC236}">
                <a16:creationId xmlns:a16="http://schemas.microsoft.com/office/drawing/2014/main" id="{5C9A28C0-8B23-3055-658A-490AE2AD5FAA}"/>
              </a:ext>
            </a:extLst>
          </p:cNvPr>
          <p:cNvPicPr>
            <a:picLocks noChangeAspect="1"/>
          </p:cNvPicPr>
          <p:nvPr/>
        </p:nvPicPr>
        <p:blipFill>
          <a:blip r:embed="rId3"/>
          <a:stretch>
            <a:fillRect/>
          </a:stretch>
        </p:blipFill>
        <p:spPr>
          <a:xfrm>
            <a:off x="879889" y="3665549"/>
            <a:ext cx="4818821" cy="2965428"/>
          </a:xfrm>
          <a:prstGeom prst="rect">
            <a:avLst/>
          </a:prstGeom>
        </p:spPr>
      </p:pic>
      <p:sp>
        <p:nvSpPr>
          <p:cNvPr id="7" name="5-Point Star 6">
            <a:extLst>
              <a:ext uri="{FF2B5EF4-FFF2-40B4-BE49-F238E27FC236}">
                <a16:creationId xmlns:a16="http://schemas.microsoft.com/office/drawing/2014/main" id="{A44E4343-278C-D396-E2AF-8AEF9276DDC5}"/>
              </a:ext>
            </a:extLst>
          </p:cNvPr>
          <p:cNvSpPr>
            <a:spLocks noChangeAspect="1"/>
          </p:cNvSpPr>
          <p:nvPr/>
        </p:nvSpPr>
        <p:spPr>
          <a:xfrm>
            <a:off x="4871883" y="4797999"/>
            <a:ext cx="182880" cy="182880"/>
          </a:xfrm>
          <a:prstGeom prst="star5">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5-Point Star 7">
            <a:extLst>
              <a:ext uri="{FF2B5EF4-FFF2-40B4-BE49-F238E27FC236}">
                <a16:creationId xmlns:a16="http://schemas.microsoft.com/office/drawing/2014/main" id="{66D193E9-30BC-79E8-1646-5A608A303477}"/>
              </a:ext>
            </a:extLst>
          </p:cNvPr>
          <p:cNvSpPr>
            <a:spLocks noChangeAspect="1"/>
          </p:cNvSpPr>
          <p:nvPr/>
        </p:nvSpPr>
        <p:spPr>
          <a:xfrm>
            <a:off x="5106642" y="4314742"/>
            <a:ext cx="182880" cy="182880"/>
          </a:xfrm>
          <a:prstGeom prst="star5">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A7FE1A59-0799-9E56-82C0-CF4B00D217EE}"/>
              </a:ext>
            </a:extLst>
          </p:cNvPr>
          <p:cNvPicPr>
            <a:picLocks noChangeAspect="1"/>
          </p:cNvPicPr>
          <p:nvPr/>
        </p:nvPicPr>
        <p:blipFill>
          <a:blip r:embed="rId4"/>
          <a:stretch>
            <a:fillRect/>
          </a:stretch>
        </p:blipFill>
        <p:spPr>
          <a:xfrm>
            <a:off x="6640716" y="4171127"/>
            <a:ext cx="5446879" cy="2130819"/>
          </a:xfrm>
          <a:prstGeom prst="rect">
            <a:avLst/>
          </a:prstGeom>
        </p:spPr>
      </p:pic>
      <p:pic>
        <p:nvPicPr>
          <p:cNvPr id="13" name="Picture 12">
            <a:extLst>
              <a:ext uri="{FF2B5EF4-FFF2-40B4-BE49-F238E27FC236}">
                <a16:creationId xmlns:a16="http://schemas.microsoft.com/office/drawing/2014/main" id="{29450E54-33E2-6CDA-EEED-04990F34AB4B}"/>
              </a:ext>
            </a:extLst>
          </p:cNvPr>
          <p:cNvPicPr>
            <a:picLocks noChangeAspect="1"/>
          </p:cNvPicPr>
          <p:nvPr/>
        </p:nvPicPr>
        <p:blipFill>
          <a:blip r:embed="rId5"/>
          <a:stretch>
            <a:fillRect/>
          </a:stretch>
        </p:blipFill>
        <p:spPr>
          <a:xfrm>
            <a:off x="7487840" y="1480823"/>
            <a:ext cx="3485941" cy="1573876"/>
          </a:xfrm>
          <a:prstGeom prst="rect">
            <a:avLst/>
          </a:prstGeom>
        </p:spPr>
      </p:pic>
    </p:spTree>
    <p:extLst>
      <p:ext uri="{BB962C8B-B14F-4D97-AF65-F5344CB8AC3E}">
        <p14:creationId xmlns:p14="http://schemas.microsoft.com/office/powerpoint/2010/main" val="5617785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4AC6B390-BC59-4F1D-A0EE-D71A92F0A0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B6C60D79-16F1-4C4B-B7E3-7634E7069C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19137" y="5486400"/>
            <a:ext cx="2672863" cy="1371600"/>
          </a:xfrm>
          <a:custGeom>
            <a:avLst/>
            <a:gdLst>
              <a:gd name="connsiteX0" fmla="*/ 1721734 w 2672863"/>
              <a:gd name="connsiteY0" fmla="*/ 0 h 1371600"/>
              <a:gd name="connsiteX1" fmla="*/ 2564444 w 2672863"/>
              <a:gd name="connsiteY1" fmla="*/ 213382 h 1371600"/>
              <a:gd name="connsiteX2" fmla="*/ 2672863 w 2672863"/>
              <a:gd name="connsiteY2" fmla="*/ 279248 h 1371600"/>
              <a:gd name="connsiteX3" fmla="*/ 2672863 w 2672863"/>
              <a:gd name="connsiteY3" fmla="*/ 1371600 h 1371600"/>
              <a:gd name="connsiteX4" fmla="*/ 0 w 2672863"/>
              <a:gd name="connsiteY4" fmla="*/ 1371600 h 1371600"/>
              <a:gd name="connsiteX5" fmla="*/ 33268 w 2672863"/>
              <a:gd name="connsiteY5" fmla="*/ 1242216 h 1371600"/>
              <a:gd name="connsiteX6" fmla="*/ 1721734 w 2672863"/>
              <a:gd name="connsiteY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72863" h="1371600">
                <a:moveTo>
                  <a:pt x="1721734" y="0"/>
                </a:moveTo>
                <a:cubicBezTo>
                  <a:pt x="2026863" y="0"/>
                  <a:pt x="2313937" y="77299"/>
                  <a:pt x="2564444" y="213382"/>
                </a:cubicBezTo>
                <a:lnTo>
                  <a:pt x="2672863" y="279248"/>
                </a:lnTo>
                <a:lnTo>
                  <a:pt x="2672863" y="1371600"/>
                </a:lnTo>
                <a:lnTo>
                  <a:pt x="0" y="1371600"/>
                </a:lnTo>
                <a:lnTo>
                  <a:pt x="33268" y="1242216"/>
                </a:lnTo>
                <a:cubicBezTo>
                  <a:pt x="257110" y="522539"/>
                  <a:pt x="928399" y="0"/>
                  <a:pt x="1721734"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7" name="Graphic 6" descr="Dollar">
            <a:extLst>
              <a:ext uri="{FF2B5EF4-FFF2-40B4-BE49-F238E27FC236}">
                <a16:creationId xmlns:a16="http://schemas.microsoft.com/office/drawing/2014/main" id="{7844A457-9F32-905A-4036-82CA806B25D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921690" y="1130119"/>
            <a:ext cx="3932079" cy="3932079"/>
          </a:xfrm>
          <a:custGeom>
            <a:avLst/>
            <a:gdLst/>
            <a:ahLst/>
            <a:cxnLst/>
            <a:rect l="l" t="t" r="r" b="b"/>
            <a:pathLst>
              <a:path w="4777381" h="5643794">
                <a:moveTo>
                  <a:pt x="143704" y="0"/>
                </a:moveTo>
                <a:lnTo>
                  <a:pt x="4633677" y="0"/>
                </a:lnTo>
                <a:cubicBezTo>
                  <a:pt x="4713043" y="0"/>
                  <a:pt x="4777381" y="64338"/>
                  <a:pt x="4777381" y="143704"/>
                </a:cubicBezTo>
                <a:lnTo>
                  <a:pt x="4777381" y="5500090"/>
                </a:lnTo>
                <a:cubicBezTo>
                  <a:pt x="4777381" y="5579456"/>
                  <a:pt x="4713043" y="5643794"/>
                  <a:pt x="4633677" y="5643794"/>
                </a:cubicBezTo>
                <a:lnTo>
                  <a:pt x="143704" y="5643794"/>
                </a:lnTo>
                <a:cubicBezTo>
                  <a:pt x="64338" y="5643794"/>
                  <a:pt x="0" y="5579456"/>
                  <a:pt x="0" y="5500090"/>
                </a:cubicBezTo>
                <a:lnTo>
                  <a:pt x="0" y="143704"/>
                </a:lnTo>
                <a:cubicBezTo>
                  <a:pt x="0" y="64338"/>
                  <a:pt x="64338" y="0"/>
                  <a:pt x="143704" y="0"/>
                </a:cubicBezTo>
                <a:close/>
              </a:path>
            </a:pathLst>
          </a:custGeom>
        </p:spPr>
      </p:pic>
      <p:sp>
        <p:nvSpPr>
          <p:cNvPr id="14" name="Arc 13">
            <a:extLst>
              <a:ext uri="{FF2B5EF4-FFF2-40B4-BE49-F238E27FC236}">
                <a16:creationId xmlns:a16="http://schemas.microsoft.com/office/drawing/2014/main" id="{426B127E-6498-4C77-9C9D-4553A5113B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02050" y="650160"/>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DC3A882D-20EF-35F3-02E5-A4EEC88A6D3A}"/>
              </a:ext>
            </a:extLst>
          </p:cNvPr>
          <p:cNvSpPr>
            <a:spLocks noGrp="1"/>
          </p:cNvSpPr>
          <p:nvPr>
            <p:ph type="title"/>
          </p:nvPr>
        </p:nvSpPr>
        <p:spPr>
          <a:xfrm>
            <a:off x="459807" y="754407"/>
            <a:ext cx="7130142" cy="1325563"/>
          </a:xfrm>
        </p:spPr>
        <p:txBody>
          <a:bodyPr>
            <a:noAutofit/>
          </a:bodyPr>
          <a:lstStyle/>
          <a:p>
            <a:r>
              <a:rPr lang="en-US" sz="3400" dirty="0"/>
              <a:t>Funding Opportunity</a:t>
            </a:r>
            <a:br>
              <a:rPr lang="en-US" sz="3400" dirty="0"/>
            </a:br>
            <a:br>
              <a:rPr lang="en-US" sz="3400" dirty="0"/>
            </a:br>
            <a:r>
              <a:rPr lang="en-US" sz="3400" dirty="0"/>
              <a:t>https://blueprintneurotech.org/</a:t>
            </a:r>
          </a:p>
        </p:txBody>
      </p:sp>
      <p:sp>
        <p:nvSpPr>
          <p:cNvPr id="3" name="Content Placeholder 2">
            <a:extLst>
              <a:ext uri="{FF2B5EF4-FFF2-40B4-BE49-F238E27FC236}">
                <a16:creationId xmlns:a16="http://schemas.microsoft.com/office/drawing/2014/main" id="{DF2D10BD-EF93-2BD1-489F-61175ADF2E1D}"/>
              </a:ext>
            </a:extLst>
          </p:cNvPr>
          <p:cNvSpPr>
            <a:spLocks noGrp="1"/>
          </p:cNvSpPr>
          <p:nvPr>
            <p:ph idx="1"/>
          </p:nvPr>
        </p:nvSpPr>
        <p:spPr>
          <a:xfrm>
            <a:off x="459807" y="2834655"/>
            <a:ext cx="7446514" cy="3867045"/>
          </a:xfrm>
        </p:spPr>
        <p:txBody>
          <a:bodyPr>
            <a:normAutofit/>
          </a:bodyPr>
          <a:lstStyle/>
          <a:p>
            <a:pPr>
              <a:spcAft>
                <a:spcPts val="1200"/>
              </a:spcAft>
            </a:pPr>
            <a:r>
              <a:rPr lang="en-US" sz="2200" dirty="0"/>
              <a:t>Awards from NTH or CINTA will rarely exceed $500,000 in direct costs per year for a period of up to 4 years. </a:t>
            </a:r>
          </a:p>
          <a:p>
            <a:pPr>
              <a:spcAft>
                <a:spcPts val="1200"/>
              </a:spcAft>
            </a:pPr>
            <a:r>
              <a:rPr lang="en-US" sz="2200" dirty="0"/>
              <a:t>In addition to monetary support, awardees will receive ongoing, specialized support from mentors experienced in developing and commercializing neurotech devices.</a:t>
            </a:r>
          </a:p>
          <a:p>
            <a:r>
              <a:rPr lang="en-US" sz="2200" dirty="0"/>
              <a:t>Awardees will work with their individual mentor for several hours each week to focus on business, regulatory, clinical, and technical factors that may impede commercialization. </a:t>
            </a:r>
          </a:p>
        </p:txBody>
      </p:sp>
    </p:spTree>
    <p:extLst>
      <p:ext uri="{BB962C8B-B14F-4D97-AF65-F5344CB8AC3E}">
        <p14:creationId xmlns:p14="http://schemas.microsoft.com/office/powerpoint/2010/main" val="30700052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305667-5B89-5BF9-2DB9-3F3AB2140BE5}"/>
              </a:ext>
            </a:extLst>
          </p:cNvPr>
          <p:cNvSpPr>
            <a:spLocks noGrp="1"/>
          </p:cNvSpPr>
          <p:nvPr>
            <p:ph type="title"/>
          </p:nvPr>
        </p:nvSpPr>
        <p:spPr/>
        <p:txBody>
          <a:bodyPr>
            <a:normAutofit/>
          </a:bodyPr>
          <a:lstStyle/>
          <a:p>
            <a:r>
              <a:rPr lang="en-US" dirty="0"/>
              <a:t>Direct funding and in-kind resources to develop human-grade prototype</a:t>
            </a:r>
          </a:p>
        </p:txBody>
      </p:sp>
      <p:sp>
        <p:nvSpPr>
          <p:cNvPr id="3" name="Content Placeholder 2">
            <a:extLst>
              <a:ext uri="{FF2B5EF4-FFF2-40B4-BE49-F238E27FC236}">
                <a16:creationId xmlns:a16="http://schemas.microsoft.com/office/drawing/2014/main" id="{7D35736B-526C-5EF9-2FC2-52E94D79786B}"/>
              </a:ext>
            </a:extLst>
          </p:cNvPr>
          <p:cNvSpPr>
            <a:spLocks noGrp="1"/>
          </p:cNvSpPr>
          <p:nvPr>
            <p:ph idx="1"/>
          </p:nvPr>
        </p:nvSpPr>
        <p:spPr/>
        <p:txBody>
          <a:bodyPr/>
          <a:lstStyle/>
          <a:p>
            <a:r>
              <a:rPr lang="en-US" dirty="0"/>
              <a:t>Resources to plan and support concept development, team building, needs assessment, and other early translational activities.</a:t>
            </a:r>
          </a:p>
          <a:p>
            <a:pPr lvl="0"/>
            <a:r>
              <a:rPr lang="en-US" dirty="0"/>
              <a:t>Assistance from hubs and consultants (e.g., on design, regulatory, reimbursement, intellectual property, commercialization, and strategic partnership issues).</a:t>
            </a:r>
          </a:p>
          <a:p>
            <a:pPr lvl="0"/>
            <a:r>
              <a:rPr lang="en-US" dirty="0"/>
              <a:t>Other resources listed on the </a:t>
            </a:r>
            <a:r>
              <a:rPr lang="en-US" u="sng" dirty="0">
                <a:hlinkClick r:id="rId2"/>
              </a:rPr>
              <a:t>Blueprint MedTech website</a:t>
            </a:r>
            <a:endParaRPr lang="en-US" dirty="0"/>
          </a:p>
        </p:txBody>
      </p:sp>
      <p:sp>
        <p:nvSpPr>
          <p:cNvPr id="5" name="TextBox 4">
            <a:extLst>
              <a:ext uri="{FF2B5EF4-FFF2-40B4-BE49-F238E27FC236}">
                <a16:creationId xmlns:a16="http://schemas.microsoft.com/office/drawing/2014/main" id="{4D1A2F18-37D0-973C-2243-5B7778DDE7C7}"/>
              </a:ext>
            </a:extLst>
          </p:cNvPr>
          <p:cNvSpPr txBox="1"/>
          <p:nvPr/>
        </p:nvSpPr>
        <p:spPr>
          <a:xfrm>
            <a:off x="2206999" y="5169436"/>
            <a:ext cx="9030789" cy="1323439"/>
          </a:xfrm>
          <a:prstGeom prst="rect">
            <a:avLst/>
          </a:prstGeom>
          <a:noFill/>
        </p:spPr>
        <p:txBody>
          <a:bodyPr wrap="square">
            <a:spAutoFit/>
          </a:bodyPr>
          <a:lstStyle/>
          <a:p>
            <a:pPr marL="0" marR="0">
              <a:spcBef>
                <a:spcPts val="0"/>
              </a:spcBef>
              <a:spcAft>
                <a:spcPts val="0"/>
              </a:spcAft>
            </a:pPr>
            <a:r>
              <a:rPr lang="en-US" sz="2000" dirty="0">
                <a:latin typeface="Arial" panose="020B0604020202020204" pitchFamily="34" charset="0"/>
                <a:ea typeface="Calibri" panose="020F0502020204030204" pitchFamily="34" charset="0"/>
                <a:cs typeface="Times New Roman" panose="02020603050405020304" pitchFamily="18" charset="0"/>
              </a:rPr>
              <a:t>Upon </a:t>
            </a:r>
            <a:r>
              <a:rPr lang="en-US" sz="2000" dirty="0">
                <a:effectLst/>
                <a:latin typeface="Arial" panose="020B0604020202020204" pitchFamily="34" charset="0"/>
                <a:ea typeface="Calibri" panose="020F0502020204030204" pitchFamily="34" charset="0"/>
                <a:cs typeface="Times New Roman" panose="02020603050405020304" pitchFamily="18" charset="0"/>
              </a:rPr>
              <a:t>successful completion, teams should have non-governmental funding secured or be ready for entry into the companion solicitations from NIH: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itchFamily="2" charset="2"/>
              <a:buChar char=""/>
            </a:pPr>
            <a:r>
              <a:rPr lang="en-US" sz="2000" u="sng" dirty="0">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3"/>
              </a:rPr>
              <a:t>Blueprint MedTech: Translator (UG3/UH3)</a:t>
            </a:r>
            <a:endParaRPr lang="en-US" sz="2000" u="sng" dirty="0">
              <a:solidFill>
                <a:srgbClr val="0563C1"/>
              </a:solidFill>
              <a:effectLst/>
              <a:latin typeface="Arial" panose="020B060402020202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itchFamily="2" charset="2"/>
              <a:buChar char=""/>
            </a:pPr>
            <a:r>
              <a:rPr lang="en-US" sz="2000" u="sng" dirty="0">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3"/>
              </a:rPr>
              <a:t>Blueprint Medtech: Small Business Translator (U44)</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901661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EDD673-D433-1668-FFDE-1784E63E66E4}"/>
              </a:ext>
            </a:extLst>
          </p:cNvPr>
          <p:cNvSpPr>
            <a:spLocks noGrp="1"/>
          </p:cNvSpPr>
          <p:nvPr>
            <p:ph type="title"/>
          </p:nvPr>
        </p:nvSpPr>
        <p:spPr>
          <a:xfrm>
            <a:off x="838200" y="225166"/>
            <a:ext cx="10515600" cy="1325563"/>
          </a:xfrm>
        </p:spPr>
        <p:txBody>
          <a:bodyPr/>
          <a:lstStyle/>
          <a:p>
            <a:r>
              <a:rPr lang="en-US" dirty="0"/>
              <a:t>Participating Centers and Institutes</a:t>
            </a:r>
          </a:p>
        </p:txBody>
      </p:sp>
      <p:sp>
        <p:nvSpPr>
          <p:cNvPr id="3" name="Content Placeholder 2">
            <a:extLst>
              <a:ext uri="{FF2B5EF4-FFF2-40B4-BE49-F238E27FC236}">
                <a16:creationId xmlns:a16="http://schemas.microsoft.com/office/drawing/2014/main" id="{136CABB6-0626-8BEA-CFC2-1E7AEC774163}"/>
              </a:ext>
            </a:extLst>
          </p:cNvPr>
          <p:cNvSpPr>
            <a:spLocks noGrp="1"/>
          </p:cNvSpPr>
          <p:nvPr>
            <p:ph idx="1"/>
          </p:nvPr>
        </p:nvSpPr>
        <p:spPr>
          <a:xfrm>
            <a:off x="2182536" y="4490315"/>
            <a:ext cx="8950063" cy="2272781"/>
          </a:xfrm>
        </p:spPr>
        <p:txBody>
          <a:bodyPr>
            <a:normAutofit/>
          </a:bodyPr>
          <a:lstStyle/>
          <a:p>
            <a:pPr marL="0" indent="0">
              <a:buNone/>
            </a:pPr>
            <a:r>
              <a:rPr lang="en-US" sz="1800" dirty="0"/>
              <a:t>Applications must focus on a disorder of the nervous system in an area of interest of the </a:t>
            </a:r>
            <a:r>
              <a:rPr lang="en-US" sz="1800" u="sng" dirty="0">
                <a:hlinkClick r:id="rId2"/>
              </a:rPr>
              <a:t>NIH Participating Institutes/Centers for the Blueprint MedTech: Incubator Hubs program</a:t>
            </a:r>
            <a:r>
              <a:rPr lang="en-US" sz="1800" dirty="0"/>
              <a:t>. Since applications outside the mission of these participating Institutes/Centers will not receive funding, applicants are encouraged to discuss the indication they are targeting with the points of contact listed on the Blueprint MedTech website prior to submitting a pre-proposal. </a:t>
            </a:r>
          </a:p>
          <a:p>
            <a:pPr marL="0" indent="0">
              <a:buNone/>
            </a:pPr>
            <a:r>
              <a:rPr lang="en-US" sz="1800" dirty="0"/>
              <a:t>https://neuroscienceblueprint.nih.gov/neurotherapeutics/blueprint-medtech/blueprint-medtech-ics-and-contacts</a:t>
            </a:r>
          </a:p>
        </p:txBody>
      </p:sp>
      <p:sp>
        <p:nvSpPr>
          <p:cNvPr id="6" name="TextBox 5">
            <a:extLst>
              <a:ext uri="{FF2B5EF4-FFF2-40B4-BE49-F238E27FC236}">
                <a16:creationId xmlns:a16="http://schemas.microsoft.com/office/drawing/2014/main" id="{A0566115-2FD6-D0D8-639B-AC32DBFC1EF2}"/>
              </a:ext>
            </a:extLst>
          </p:cNvPr>
          <p:cNvSpPr txBox="1"/>
          <p:nvPr/>
        </p:nvSpPr>
        <p:spPr>
          <a:xfrm>
            <a:off x="838200" y="1231294"/>
            <a:ext cx="10197547" cy="3139321"/>
          </a:xfrm>
          <a:prstGeom prst="rect">
            <a:avLst/>
          </a:prstGeom>
          <a:noFill/>
        </p:spPr>
        <p:txBody>
          <a:bodyPr wrap="square">
            <a:spAutoFit/>
          </a:bodyPr>
          <a:lstStyle/>
          <a:p>
            <a:pPr marL="285750" indent="-285750">
              <a:buFont typeface="Arial" panose="020B0604020202020204" pitchFamily="34" charset="0"/>
              <a:buChar char="•"/>
            </a:pPr>
            <a:r>
              <a:rPr lang="en-US" sz="1800" dirty="0">
                <a:effectLst/>
                <a:latin typeface="Arial" panose="020B0604020202020204" pitchFamily="34" charset="0"/>
                <a:ea typeface="Times New Roman" panose="02020603050405020304" pitchFamily="18" charset="0"/>
              </a:rPr>
              <a:t>National Institute of Biomedical Imaging and Bioengineering (NIBIB), </a:t>
            </a:r>
          </a:p>
          <a:p>
            <a:pPr marL="285750" indent="-285750">
              <a:buFont typeface="Arial" panose="020B0604020202020204" pitchFamily="34" charset="0"/>
              <a:buChar char="•"/>
            </a:pPr>
            <a:r>
              <a:rPr lang="en-US" sz="1800" dirty="0">
                <a:effectLst/>
                <a:latin typeface="Arial" panose="020B0604020202020204" pitchFamily="34" charset="0"/>
                <a:ea typeface="Times New Roman" panose="02020603050405020304" pitchFamily="18" charset="0"/>
              </a:rPr>
              <a:t>National Center for Complementary and Integrative Health (NCCIH), </a:t>
            </a:r>
          </a:p>
          <a:p>
            <a:pPr marL="285750" indent="-285750">
              <a:buFont typeface="Arial" panose="020B0604020202020204" pitchFamily="34" charset="0"/>
              <a:buChar char="•"/>
            </a:pPr>
            <a:r>
              <a:rPr lang="en-US" sz="1800" dirty="0">
                <a:effectLst/>
                <a:latin typeface="Arial" panose="020B0604020202020204" pitchFamily="34" charset="0"/>
                <a:ea typeface="Times New Roman" panose="02020603050405020304" pitchFamily="18" charset="0"/>
              </a:rPr>
              <a:t>National Eye Institute (NEI), </a:t>
            </a:r>
          </a:p>
          <a:p>
            <a:pPr marL="285750" indent="-285750">
              <a:buFont typeface="Arial" panose="020B0604020202020204" pitchFamily="34" charset="0"/>
              <a:buChar char="•"/>
            </a:pPr>
            <a:r>
              <a:rPr lang="en-US" sz="1800" dirty="0">
                <a:effectLst/>
                <a:latin typeface="Arial" panose="020B0604020202020204" pitchFamily="34" charset="0"/>
                <a:ea typeface="Times New Roman" panose="02020603050405020304" pitchFamily="18" charset="0"/>
              </a:rPr>
              <a:t>National Institute on Aging (NIA), </a:t>
            </a:r>
          </a:p>
          <a:p>
            <a:pPr marL="285750" indent="-285750">
              <a:buFont typeface="Arial" panose="020B0604020202020204" pitchFamily="34" charset="0"/>
              <a:buChar char="•"/>
            </a:pPr>
            <a:r>
              <a:rPr lang="en-US" sz="1800" dirty="0">
                <a:effectLst/>
                <a:latin typeface="Arial" panose="020B0604020202020204" pitchFamily="34" charset="0"/>
                <a:ea typeface="Times New Roman" panose="02020603050405020304" pitchFamily="18" charset="0"/>
              </a:rPr>
              <a:t>National Institute on Alcohol Abuse and Alcoholism (NIAAA), </a:t>
            </a:r>
          </a:p>
          <a:p>
            <a:pPr marL="285750" indent="-285750">
              <a:buFont typeface="Arial" panose="020B0604020202020204" pitchFamily="34" charset="0"/>
              <a:buChar char="•"/>
            </a:pPr>
            <a:r>
              <a:rPr lang="en-US" sz="1800" i="1" dirty="0">
                <a:effectLst/>
                <a:latin typeface="Arial" panose="020B0604020202020204" pitchFamily="34" charset="0"/>
                <a:ea typeface="Times New Roman" panose="02020603050405020304" pitchFamily="18" charset="0"/>
              </a:rPr>
              <a:t>Eunice Kennedy Shriver</a:t>
            </a:r>
            <a:r>
              <a:rPr lang="en-US" sz="1800" dirty="0">
                <a:effectLst/>
                <a:latin typeface="Arial" panose="020B0604020202020204" pitchFamily="34" charset="0"/>
                <a:ea typeface="Times New Roman" panose="02020603050405020304" pitchFamily="18" charset="0"/>
              </a:rPr>
              <a:t> National Institute of Child Health and Human Development (NICHD), </a:t>
            </a:r>
          </a:p>
          <a:p>
            <a:pPr marL="285750" indent="-285750">
              <a:buFont typeface="Arial" panose="020B0604020202020204" pitchFamily="34" charset="0"/>
              <a:buChar char="•"/>
            </a:pPr>
            <a:r>
              <a:rPr lang="en-US" sz="1800" dirty="0">
                <a:effectLst/>
                <a:latin typeface="Arial" panose="020B0604020202020204" pitchFamily="34" charset="0"/>
                <a:ea typeface="Times New Roman" panose="02020603050405020304" pitchFamily="18" charset="0"/>
              </a:rPr>
              <a:t>National Institute on Drug Abuse (NIDA), </a:t>
            </a:r>
          </a:p>
          <a:p>
            <a:pPr marL="285750" indent="-285750">
              <a:buFont typeface="Arial" panose="020B0604020202020204" pitchFamily="34" charset="0"/>
              <a:buChar char="•"/>
            </a:pPr>
            <a:r>
              <a:rPr lang="en-US" sz="1800" dirty="0">
                <a:effectLst/>
                <a:latin typeface="Arial" panose="020B0604020202020204" pitchFamily="34" charset="0"/>
                <a:ea typeface="Times New Roman" panose="02020603050405020304" pitchFamily="18" charset="0"/>
              </a:rPr>
              <a:t>National Institute of Dental and Craniofacial Research (NIDCR), </a:t>
            </a:r>
          </a:p>
          <a:p>
            <a:pPr marL="285750" indent="-285750">
              <a:buFont typeface="Arial" panose="020B0604020202020204" pitchFamily="34" charset="0"/>
              <a:buChar char="•"/>
            </a:pPr>
            <a:r>
              <a:rPr lang="en-US" sz="1800" dirty="0">
                <a:effectLst/>
                <a:latin typeface="Arial" panose="020B0604020202020204" pitchFamily="34" charset="0"/>
                <a:ea typeface="Times New Roman" panose="02020603050405020304" pitchFamily="18" charset="0"/>
              </a:rPr>
              <a:t>National Institute of Mental Health (NIMH), </a:t>
            </a:r>
          </a:p>
          <a:p>
            <a:pPr marL="285750" indent="-285750">
              <a:buFont typeface="Arial" panose="020B0604020202020204" pitchFamily="34" charset="0"/>
              <a:buChar char="•"/>
            </a:pPr>
            <a:r>
              <a:rPr lang="en-US" sz="1800" dirty="0">
                <a:effectLst/>
                <a:latin typeface="Arial" panose="020B0604020202020204" pitchFamily="34" charset="0"/>
                <a:ea typeface="Times New Roman" panose="02020603050405020304" pitchFamily="18" charset="0"/>
              </a:rPr>
              <a:t>National Institute of Neurological Disorders and Stroke (NINDS), and </a:t>
            </a:r>
          </a:p>
          <a:p>
            <a:pPr marL="285750" indent="-285750">
              <a:buFont typeface="Arial" panose="020B0604020202020204" pitchFamily="34" charset="0"/>
              <a:buChar char="•"/>
            </a:pPr>
            <a:r>
              <a:rPr lang="en-US" sz="1800" dirty="0">
                <a:effectLst/>
                <a:latin typeface="Arial" panose="020B0604020202020204" pitchFamily="34" charset="0"/>
                <a:ea typeface="Times New Roman" panose="02020603050405020304" pitchFamily="18" charset="0"/>
              </a:rPr>
              <a:t>Office of Behavioral and Social Sciences Research (OBSSR)</a:t>
            </a:r>
            <a:r>
              <a:rPr lang="en-US" dirty="0">
                <a:effectLst/>
              </a:rPr>
              <a:t> </a:t>
            </a:r>
            <a:endParaRPr lang="en-US" dirty="0"/>
          </a:p>
        </p:txBody>
      </p:sp>
    </p:spTree>
    <p:extLst>
      <p:ext uri="{BB962C8B-B14F-4D97-AF65-F5344CB8AC3E}">
        <p14:creationId xmlns:p14="http://schemas.microsoft.com/office/powerpoint/2010/main" val="28618577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8">
            <a:extLst>
              <a:ext uri="{FF2B5EF4-FFF2-40B4-BE49-F238E27FC236}">
                <a16:creationId xmlns:a16="http://schemas.microsoft.com/office/drawing/2014/main" id="{AE5A632B-B15A-489E-8337-BC0F40DBC2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Arc 10">
            <a:extLst>
              <a:ext uri="{FF2B5EF4-FFF2-40B4-BE49-F238E27FC236}">
                <a16:creationId xmlns:a16="http://schemas.microsoft.com/office/drawing/2014/main" id="{6E895C8D-1379-40B8-8B1B-B6F5AEAF0A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05262" y="859948"/>
            <a:ext cx="2987899" cy="2987899"/>
          </a:xfrm>
          <a:prstGeom prst="arc">
            <a:avLst>
              <a:gd name="adj1" fmla="val 14612914"/>
              <a:gd name="adj2" fmla="val 0"/>
            </a:avLst>
          </a:prstGeom>
          <a:ln w="127000" cap="rnd">
            <a:solidFill>
              <a:schemeClr val="accent2">
                <a:lumMod val="7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8A209B8-4C9E-88B7-758D-10F23794BB02}"/>
              </a:ext>
            </a:extLst>
          </p:cNvPr>
          <p:cNvSpPr>
            <a:spLocks noGrp="1"/>
          </p:cNvSpPr>
          <p:nvPr>
            <p:ph type="title"/>
          </p:nvPr>
        </p:nvSpPr>
        <p:spPr>
          <a:xfrm>
            <a:off x="838200" y="643467"/>
            <a:ext cx="2951205" cy="5571066"/>
          </a:xfrm>
        </p:spPr>
        <p:txBody>
          <a:bodyPr>
            <a:normAutofit/>
          </a:bodyPr>
          <a:lstStyle/>
          <a:p>
            <a:r>
              <a:rPr lang="en-US">
                <a:solidFill>
                  <a:srgbClr val="FFFFFF"/>
                </a:solidFill>
              </a:rPr>
              <a:t>Eligibility</a:t>
            </a:r>
          </a:p>
        </p:txBody>
      </p:sp>
      <p:sp>
        <p:nvSpPr>
          <p:cNvPr id="17" name="Rectangle: Rounded Corners 12">
            <a:extLst>
              <a:ext uri="{FF2B5EF4-FFF2-40B4-BE49-F238E27FC236}">
                <a16:creationId xmlns:a16="http://schemas.microsoft.com/office/drawing/2014/main" id="{651547D7-AD18-407B-A5F4-F8225B5DCF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85452" y="434266"/>
            <a:ext cx="7217701" cy="5922084"/>
          </a:xfrm>
          <a:prstGeom prst="roundRect">
            <a:avLst>
              <a:gd name="adj" fmla="val 3174"/>
            </a:avLst>
          </a:prstGeom>
          <a:solidFill>
            <a:schemeClr val="bg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18" name="Content Placeholder 2">
            <a:extLst>
              <a:ext uri="{FF2B5EF4-FFF2-40B4-BE49-F238E27FC236}">
                <a16:creationId xmlns:a16="http://schemas.microsoft.com/office/drawing/2014/main" id="{044C5F77-F1CD-1D46-ADE6-B23CD833D43B}"/>
              </a:ext>
            </a:extLst>
          </p:cNvPr>
          <p:cNvGraphicFramePr>
            <a:graphicFrameLocks noGrp="1"/>
          </p:cNvGraphicFramePr>
          <p:nvPr>
            <p:ph idx="1"/>
            <p:extLst>
              <p:ext uri="{D42A27DB-BD31-4B8C-83A1-F6EECF244321}">
                <p14:modId xmlns:p14="http://schemas.microsoft.com/office/powerpoint/2010/main" val="631285145"/>
              </p:ext>
            </p:extLst>
          </p:nvPr>
        </p:nvGraphicFramePr>
        <p:xfrm>
          <a:off x="4763911" y="1060173"/>
          <a:ext cx="6735443" cy="47442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a:extLst>
              <a:ext uri="{FF2B5EF4-FFF2-40B4-BE49-F238E27FC236}">
                <a16:creationId xmlns:a16="http://schemas.microsoft.com/office/drawing/2014/main" id="{DDAB3073-D6CC-BE8C-AA75-6EA515D0374F}"/>
              </a:ext>
            </a:extLst>
          </p:cNvPr>
          <p:cNvSpPr txBox="1"/>
          <p:nvPr/>
        </p:nvSpPr>
        <p:spPr>
          <a:xfrm>
            <a:off x="314209" y="4969052"/>
            <a:ext cx="4032014" cy="1754326"/>
          </a:xfrm>
          <a:prstGeom prst="rect">
            <a:avLst/>
          </a:prstGeom>
          <a:noFill/>
        </p:spPr>
        <p:txBody>
          <a:bodyPr wrap="square">
            <a:spAutoFit/>
          </a:bodyPr>
          <a:lstStyle/>
          <a:p>
            <a:pPr marL="0" marR="0">
              <a:spcBef>
                <a:spcPts val="0"/>
              </a:spcBef>
              <a:spcAft>
                <a:spcPts val="0"/>
              </a:spcAft>
            </a:pPr>
            <a:r>
              <a:rPr lang="en-US" sz="1800" i="1" dirty="0">
                <a:effectLst/>
                <a:latin typeface="Arial" panose="020B0604020202020204" pitchFamily="34" charset="0"/>
                <a:ea typeface="Times New Roman" panose="02020603050405020304" pitchFamily="18" charset="0"/>
              </a:rPr>
              <a:t>The Blueprint Hubs and NIH encourage applicants from women, underrepresented racial and ethnic groups, as well as individuals with disabilities in the translational workforce to apply.</a:t>
            </a:r>
            <a:endParaRPr lang="en-US" sz="2000" i="1"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219824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1FAC35-DED9-D56B-8ECA-B7C52EDF841D}"/>
              </a:ext>
            </a:extLst>
          </p:cNvPr>
          <p:cNvSpPr>
            <a:spLocks noGrp="1"/>
          </p:cNvSpPr>
          <p:nvPr>
            <p:ph type="title"/>
          </p:nvPr>
        </p:nvSpPr>
        <p:spPr/>
        <p:txBody>
          <a:bodyPr/>
          <a:lstStyle/>
          <a:p>
            <a:r>
              <a:rPr lang="en-US" dirty="0"/>
              <a:t>Review Process</a:t>
            </a:r>
          </a:p>
        </p:txBody>
      </p:sp>
      <p:graphicFrame>
        <p:nvGraphicFramePr>
          <p:cNvPr id="5" name="Content Placeholder 2">
            <a:extLst>
              <a:ext uri="{FF2B5EF4-FFF2-40B4-BE49-F238E27FC236}">
                <a16:creationId xmlns:a16="http://schemas.microsoft.com/office/drawing/2014/main" id="{A9CFCF6F-8E9B-3214-CA61-72EB4B2D9A32}"/>
              </a:ext>
            </a:extLst>
          </p:cNvPr>
          <p:cNvGraphicFramePr>
            <a:graphicFrameLocks noGrp="1"/>
          </p:cNvGraphicFramePr>
          <p:nvPr>
            <p:ph idx="1"/>
            <p:extLst>
              <p:ext uri="{D42A27DB-BD31-4B8C-83A1-F6EECF244321}">
                <p14:modId xmlns:p14="http://schemas.microsoft.com/office/powerpoint/2010/main" val="1602543981"/>
              </p:ext>
            </p:extLst>
          </p:nvPr>
        </p:nvGraphicFramePr>
        <p:xfrm>
          <a:off x="838200" y="1760310"/>
          <a:ext cx="10515600" cy="38597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a:extLst>
              <a:ext uri="{FF2B5EF4-FFF2-40B4-BE49-F238E27FC236}">
                <a16:creationId xmlns:a16="http://schemas.microsoft.com/office/drawing/2014/main" id="{31419CB4-319C-EF7E-BB55-0D60A111621A}"/>
              </a:ext>
            </a:extLst>
          </p:cNvPr>
          <p:cNvSpPr txBox="1"/>
          <p:nvPr/>
        </p:nvSpPr>
        <p:spPr>
          <a:xfrm>
            <a:off x="2397034" y="5934670"/>
            <a:ext cx="9294223" cy="646331"/>
          </a:xfrm>
          <a:prstGeom prst="rect">
            <a:avLst/>
          </a:prstGeom>
          <a:noFill/>
        </p:spPr>
        <p:txBody>
          <a:bodyPr wrap="square">
            <a:spAutoFit/>
          </a:bodyPr>
          <a:lstStyle/>
          <a:p>
            <a:pPr lvl="0"/>
            <a:r>
              <a:rPr lang="en-US" dirty="0"/>
              <a:t>*sections of the form have word limits and there is an upload with a page limit, but there really is not an overall page limit per se.</a:t>
            </a:r>
          </a:p>
        </p:txBody>
      </p:sp>
    </p:spTree>
    <p:extLst>
      <p:ext uri="{BB962C8B-B14F-4D97-AF65-F5344CB8AC3E}">
        <p14:creationId xmlns:p14="http://schemas.microsoft.com/office/powerpoint/2010/main" val="38935875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021F02-E78A-64F4-0BAB-7E8EA02614CA}"/>
              </a:ext>
            </a:extLst>
          </p:cNvPr>
          <p:cNvSpPr>
            <a:spLocks noGrp="1"/>
          </p:cNvSpPr>
          <p:nvPr>
            <p:ph type="title"/>
          </p:nvPr>
        </p:nvSpPr>
        <p:spPr>
          <a:xfrm>
            <a:off x="838199" y="365125"/>
            <a:ext cx="11032273" cy="1325563"/>
          </a:xfrm>
        </p:spPr>
        <p:txBody>
          <a:bodyPr/>
          <a:lstStyle/>
          <a:p>
            <a:r>
              <a:rPr lang="en-US" dirty="0"/>
              <a:t>Pre-Proposal Application Sections</a:t>
            </a:r>
          </a:p>
        </p:txBody>
      </p:sp>
      <p:sp>
        <p:nvSpPr>
          <p:cNvPr id="3" name="Content Placeholder 2">
            <a:extLst>
              <a:ext uri="{FF2B5EF4-FFF2-40B4-BE49-F238E27FC236}">
                <a16:creationId xmlns:a16="http://schemas.microsoft.com/office/drawing/2014/main" id="{CB5A47CD-A911-1F19-E5BB-D5456304809E}"/>
              </a:ext>
            </a:extLst>
          </p:cNvPr>
          <p:cNvSpPr>
            <a:spLocks noGrp="1"/>
          </p:cNvSpPr>
          <p:nvPr>
            <p:ph idx="1"/>
          </p:nvPr>
        </p:nvSpPr>
        <p:spPr>
          <a:xfrm>
            <a:off x="838199" y="1465860"/>
            <a:ext cx="10764187" cy="5249733"/>
          </a:xfrm>
        </p:spPr>
        <p:txBody>
          <a:bodyPr>
            <a:normAutofit fontScale="85000" lnSpcReduction="20000"/>
          </a:bodyPr>
          <a:lstStyle/>
          <a:p>
            <a:pPr lvl="0"/>
            <a:r>
              <a:rPr lang="en-US" sz="1800" b="1" dirty="0"/>
              <a:t>Clinical Need &amp; Standard of Care  (&lt;250 words )  </a:t>
            </a:r>
          </a:p>
          <a:p>
            <a:pPr lvl="1"/>
            <a:r>
              <a:rPr lang="en-US" sz="1800" dirty="0"/>
              <a:t>The condition you are addressing.</a:t>
            </a:r>
          </a:p>
          <a:p>
            <a:pPr lvl="1"/>
            <a:r>
              <a:rPr lang="en-US" sz="1800" dirty="0"/>
              <a:t>The standard-of-care for this condition. </a:t>
            </a:r>
          </a:p>
          <a:p>
            <a:pPr lvl="1"/>
            <a:r>
              <a:rPr lang="en-US" sz="1800" dirty="0"/>
              <a:t>The clinical need and limitations of the treatments and diagnostics in current clinical use for this condition. </a:t>
            </a:r>
          </a:p>
          <a:p>
            <a:pPr lvl="0"/>
            <a:r>
              <a:rPr lang="en-US" sz="1800" b="1" dirty="0"/>
              <a:t>Community of Impact (&lt;100 words)</a:t>
            </a:r>
          </a:p>
          <a:p>
            <a:pPr lvl="1"/>
            <a:r>
              <a:rPr lang="en-US" sz="1800" dirty="0"/>
              <a:t>Describe the community you are impacting (e.g., disease state, ethnicity, geographic care delivery system)?</a:t>
            </a:r>
          </a:p>
          <a:p>
            <a:pPr lvl="0"/>
            <a:r>
              <a:rPr lang="en-US" sz="1800" b="1" dirty="0"/>
              <a:t>Solution Description (&lt;250 words)</a:t>
            </a:r>
          </a:p>
          <a:p>
            <a:pPr lvl="1"/>
            <a:r>
              <a:rPr lang="en-US" sz="1800" dirty="0"/>
              <a:t>Please describe the proposed solution, how it will advance upon current neurotechnology and patient care, and what makes it novel/innovative/transformative </a:t>
            </a:r>
          </a:p>
          <a:p>
            <a:r>
              <a:rPr lang="en-US" sz="1800" b="1" dirty="0"/>
              <a:t>Mission Fit (&lt;250 words )</a:t>
            </a:r>
          </a:p>
          <a:p>
            <a:pPr lvl="1"/>
            <a:r>
              <a:rPr lang="en-US" sz="1800" dirty="0"/>
              <a:t>Please describe how your solution is responsive to the solicitation and aligns with an area of interest of the NIH Participating Organizations for the Blueprint MedTech. Applicants are encouraged to discuss their concept with the points of contact to ensure mission fit.</a:t>
            </a:r>
          </a:p>
          <a:p>
            <a:r>
              <a:rPr lang="en-US" sz="1800" b="1" dirty="0"/>
              <a:t>Solicitation Fit (&lt;200 words)</a:t>
            </a:r>
          </a:p>
          <a:p>
            <a:pPr lvl="1"/>
            <a:r>
              <a:rPr lang="en-US" sz="1400" dirty="0">
                <a:solidFill>
                  <a:srgbClr val="333333"/>
                </a:solidFill>
                <a:effectLst/>
                <a:latin typeface="Verdana" panose="020B0604030504040204" pitchFamily="34" charset="0"/>
                <a:ea typeface="Times New Roman" panose="02020603050405020304" pitchFamily="18" charset="0"/>
                <a:cs typeface="Arial" panose="020B0604020202020204" pitchFamily="34" charset="0"/>
              </a:rPr>
              <a:t>Describe how your solution is responsive to the solicitation and aligns with an area of interest of the NIH Participating Organizations for the Blueprint MedTech. Applicants are encouraged to discuss their concept with the points of contact to ensure mission fit</a:t>
            </a:r>
            <a:endParaRPr lang="en-US" sz="1400" u="none" strike="noStrike" dirty="0">
              <a:solidFill>
                <a:srgbClr val="337AB7"/>
              </a:solidFill>
              <a:effectLst/>
              <a:latin typeface="Verdana" panose="020B0604030504040204" pitchFamily="34" charset="0"/>
              <a:ea typeface="Times New Roman" panose="02020603050405020304" pitchFamily="18" charset="0"/>
              <a:cs typeface="Arial" panose="020B0604020202020204" pitchFamily="34" charset="0"/>
            </a:endParaRPr>
          </a:p>
          <a:p>
            <a:r>
              <a:rPr lang="en-US" sz="1800" b="1" dirty="0">
                <a:solidFill>
                  <a:srgbClr val="333333"/>
                </a:solidFill>
                <a:latin typeface="Verdana" panose="020B0604030504040204" pitchFamily="34" charset="0"/>
                <a:cs typeface="Arial" panose="020B0604020202020204" pitchFamily="34" charset="0"/>
              </a:rPr>
              <a:t>S</a:t>
            </a:r>
            <a:r>
              <a:rPr lang="en-US" sz="1800" b="1" dirty="0"/>
              <a:t>olution Maturity (&lt;250 words)</a:t>
            </a:r>
          </a:p>
          <a:p>
            <a:pPr lvl="1"/>
            <a:r>
              <a:rPr lang="en-US" sz="1800" dirty="0"/>
              <a:t>Please describe the current status of the solution and how it has been demonstrated to address the targeted indication. (You can upload additional information below)</a:t>
            </a:r>
          </a:p>
          <a:p>
            <a:r>
              <a:rPr lang="en-US" sz="1800" b="1" dirty="0"/>
              <a:t>File/Image Upload (One page in PDF format less than 5 MB)</a:t>
            </a:r>
          </a:p>
          <a:p>
            <a:pPr lvl="1"/>
            <a:r>
              <a:rPr lang="en-US" sz="1800" dirty="0"/>
              <a:t>Upload a short paper, overview, image, or other document that describes the work to date and provides data  showing that the diagnostic or therapeutic intervention is appropriate for the  targeted indication.</a:t>
            </a:r>
          </a:p>
          <a:p>
            <a:endParaRPr lang="en-US" sz="1800" dirty="0"/>
          </a:p>
        </p:txBody>
      </p:sp>
    </p:spTree>
    <p:extLst>
      <p:ext uri="{BB962C8B-B14F-4D97-AF65-F5344CB8AC3E}">
        <p14:creationId xmlns:p14="http://schemas.microsoft.com/office/powerpoint/2010/main" val="4014477125"/>
      </p:ext>
    </p:extLst>
  </p:cSld>
  <p:clrMapOvr>
    <a:masterClrMapping/>
  </p:clrMapOvr>
</p:sld>
</file>

<file path=ppt/theme/theme1.xml><?xml version="1.0" encoding="utf-8"?>
<a:theme xmlns:a="http://schemas.openxmlformats.org/drawingml/2006/main" name="ShapesVTI">
  <a:themeElements>
    <a:clrScheme name="Office">
      <a:dk1>
        <a:srgbClr val="000000"/>
      </a:dk1>
      <a:lt1>
        <a:srgbClr val="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estival">
      <a:majorFont>
        <a:latin typeface="Aharoni"/>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hapesVTI" id="{C78D20FD-A872-4243-8597-B534C62538FF}" vid="{7CAFCCF9-7834-41D6-B6AB-7D225A18A4E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951E71625027C4BA57AE17E6209C609" ma:contentTypeVersion="13" ma:contentTypeDescription="Create a new document." ma:contentTypeScope="" ma:versionID="cf4a1837f5e764491bd4cb3a2f348a88">
  <xsd:schema xmlns:xsd="http://www.w3.org/2001/XMLSchema" xmlns:xs="http://www.w3.org/2001/XMLSchema" xmlns:p="http://schemas.microsoft.com/office/2006/metadata/properties" xmlns:ns2="7d457690-fdc7-4250-bbed-d027414671ba" xmlns:ns3="ac115e21-f316-45ec-b5ee-4d02c8278899" targetNamespace="http://schemas.microsoft.com/office/2006/metadata/properties" ma:root="true" ma:fieldsID="bc8da0ba7fa9efbcb245500b8b7b5a9d" ns2:_="" ns3:_="">
    <xsd:import namespace="7d457690-fdc7-4250-bbed-d027414671ba"/>
    <xsd:import namespace="ac115e21-f316-45ec-b5ee-4d02c827889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d457690-fdc7-4250-bbed-d027414671b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f3f7c956-802a-45ac-b2ba-cc78506785fb"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c115e21-f316-45ec-b5ee-4d02c8278899"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acf128fe-34df-42c4-be69-860a59c090cd}" ma:internalName="TaxCatchAll" ma:showField="CatchAllData" ma:web="ac115e21-f316-45ec-b5ee-4d02c8278899">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ac115e21-f316-45ec-b5ee-4d02c8278899" xsi:nil="true"/>
    <lcf76f155ced4ddcb4097134ff3c332f xmlns="7d457690-fdc7-4250-bbed-d027414671ba">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3232B273-FAFC-4C02-89A2-906CB59CE21E}">
  <ds:schemaRefs>
    <ds:schemaRef ds:uri="http://schemas.microsoft.com/sharepoint/v3/contenttype/forms"/>
  </ds:schemaRefs>
</ds:datastoreItem>
</file>

<file path=customXml/itemProps2.xml><?xml version="1.0" encoding="utf-8"?>
<ds:datastoreItem xmlns:ds="http://schemas.openxmlformats.org/officeDocument/2006/customXml" ds:itemID="{7D6F3623-4DB6-4F78-8344-197D665295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d457690-fdc7-4250-bbed-d027414671ba"/>
    <ds:schemaRef ds:uri="ac115e21-f316-45ec-b5ee-4d02c827889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87CBE23-61A1-417F-856E-87934E772D4E}">
  <ds:schemaRefs>
    <ds:schemaRef ds:uri="http://purl.org/dc/terms/"/>
    <ds:schemaRef ds:uri="http://schemas.openxmlformats.org/package/2006/metadata/core-properties"/>
    <ds:schemaRef ds:uri="7d457690-fdc7-4250-bbed-d027414671ba"/>
    <ds:schemaRef ds:uri="http://schemas.microsoft.com/office/2006/documentManagement/types"/>
    <ds:schemaRef ds:uri="http://schemas.microsoft.com/office/infopath/2007/PartnerControls"/>
    <ds:schemaRef ds:uri="ac115e21-f316-45ec-b5ee-4d02c8278899"/>
    <ds:schemaRef ds:uri="http://purl.org/dc/elements/1.1/"/>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7942</TotalTime>
  <Words>1713</Words>
  <Application>Microsoft Macintosh PowerPoint</Application>
  <PresentationFormat>Widescreen</PresentationFormat>
  <Paragraphs>116</Paragraphs>
  <Slides>15</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Aharoni</vt:lpstr>
      <vt:lpstr>Arial</vt:lpstr>
      <vt:lpstr>Avenir Next LT Pro</vt:lpstr>
      <vt:lpstr>Calibri</vt:lpstr>
      <vt:lpstr>Symbol</vt:lpstr>
      <vt:lpstr>Times New Roman</vt:lpstr>
      <vt:lpstr>Verdana</vt:lpstr>
      <vt:lpstr>ShapesVTI</vt:lpstr>
      <vt:lpstr>The Center for Innovative NeuroTech Advancement (CINTA) &amp; NeuroTech Harbor (NTH) Announce 2022 Award Competition </vt:lpstr>
      <vt:lpstr>PowerPoint Presentation</vt:lpstr>
      <vt:lpstr>Two collaborating hubs</vt:lpstr>
      <vt:lpstr>Funding Opportunity  https://blueprintneurotech.org/</vt:lpstr>
      <vt:lpstr>Direct funding and in-kind resources to develop human-grade prototype</vt:lpstr>
      <vt:lpstr>Participating Centers and Institutes</vt:lpstr>
      <vt:lpstr>Eligibility</vt:lpstr>
      <vt:lpstr>Review Process</vt:lpstr>
      <vt:lpstr>Pre-Proposal Application Sections</vt:lpstr>
      <vt:lpstr>Pre-Proposal Application Sections (cont.)</vt:lpstr>
      <vt:lpstr>Updated Review Timeline</vt:lpstr>
      <vt:lpstr>Companion Seedling Program</vt:lpstr>
      <vt:lpstr>Additional Information</vt:lpstr>
      <vt:lpstr>Contacts and Additional Resources</vt:lpstr>
      <vt:lpstr>Good Luck!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Center for Innovative NeuroTech Advancement (CINTA) &amp; NeuroTech Harbor (NTH) Announce 2022 National Award Competition</dc:title>
  <dc:creator>Sri Sarma</dc:creator>
  <cp:lastModifiedBy>McMahon, Tracy E.</cp:lastModifiedBy>
  <cp:revision>73</cp:revision>
  <cp:lastPrinted>2022-10-06T14:26:34Z</cp:lastPrinted>
  <dcterms:created xsi:type="dcterms:W3CDTF">2022-08-31T00:21:27Z</dcterms:created>
  <dcterms:modified xsi:type="dcterms:W3CDTF">2022-10-20T15:32:28Z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0x010100B951E71625027C4BA57AE17E6209C609</vt:lpwstr>
  </property>
</Properties>
</file>